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309" r:id="rId28"/>
    <p:sldId id="289" r:id="rId29"/>
    <p:sldId id="290" r:id="rId30"/>
    <p:sldId id="291" r:id="rId31"/>
    <p:sldId id="292" r:id="rId32"/>
    <p:sldId id="293" r:id="rId33"/>
    <p:sldId id="294" r:id="rId34"/>
    <p:sldId id="310"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11" r:id="rId4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7"/>
    <p:restoredTop sz="94708"/>
  </p:normalViewPr>
  <p:slideViewPr>
    <p:cSldViewPr snapToGrid="0">
      <p:cViewPr varScale="1">
        <p:scale>
          <a:sx n="147" d="100"/>
          <a:sy n="147" d="100"/>
        </p:scale>
        <p:origin x="3160"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2397737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pPr marL="305593" indent="-305593">
              <a:buSzPct val="145000"/>
              <a:buChar char="•"/>
            </a:pPr>
            <a:r>
              <a:t>Metrics are typically not differentiable, making them unsuitable for optimisation purposes</a:t>
            </a:r>
          </a:p>
          <a:p>
            <a:pPr marL="305593" indent="-305593">
              <a:buSzPct val="145000"/>
              <a:buChar char="•"/>
            </a:pPr>
            <a:r>
              <a:t>Metrics give you some indication of model performance for your domain</a:t>
            </a:r>
          </a:p>
        </p:txBody>
      </p:sp>
    </p:spTree>
    <p:extLst>
      <p:ext uri="{BB962C8B-B14F-4D97-AF65-F5344CB8AC3E}">
        <p14:creationId xmlns:p14="http://schemas.microsoft.com/office/powerpoint/2010/main" val="2477394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pPr marL="305593" indent="-305593">
              <a:buSzPct val="145000"/>
              <a:buChar char="•"/>
            </a:pPr>
            <a:r>
              <a:t>Metrics are typically not differentiable, making them unsuitable for optimisation purposes</a:t>
            </a:r>
          </a:p>
          <a:p>
            <a:pPr marL="305593" indent="-305593">
              <a:buSzPct val="145000"/>
              <a:buChar char="•"/>
            </a:pPr>
            <a:r>
              <a:t>Metrics give you some indication of model performance for your domain</a:t>
            </a:r>
          </a:p>
        </p:txBody>
      </p:sp>
    </p:spTree>
    <p:extLst>
      <p:ext uri="{BB962C8B-B14F-4D97-AF65-F5344CB8AC3E}">
        <p14:creationId xmlns:p14="http://schemas.microsoft.com/office/powerpoint/2010/main" val="247267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pPr marL="305593" indent="-305593">
              <a:buSzPct val="145000"/>
              <a:buChar char="•"/>
            </a:pPr>
            <a:r>
              <a:t>Metrics are typically not differentiable, making them unsuitable for optimisation purposes</a:t>
            </a:r>
          </a:p>
          <a:p>
            <a:pPr marL="305593" indent="-305593">
              <a:buSzPct val="145000"/>
              <a:buChar char="•"/>
            </a:pPr>
            <a:r>
              <a:t>Metrics give you some indication of model performance for your domain</a:t>
            </a:r>
          </a:p>
        </p:txBody>
      </p:sp>
    </p:spTree>
    <p:extLst>
      <p:ext uri="{BB962C8B-B14F-4D97-AF65-F5344CB8AC3E}">
        <p14:creationId xmlns:p14="http://schemas.microsoft.com/office/powerpoint/2010/main" val="288270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pPr marL="305593" indent="-305593">
              <a:buSzPct val="145000"/>
              <a:buChar char="•"/>
            </a:pPr>
            <a:r>
              <a:t>Metrics are typically not differentiable, making them unsuitable for optimisation purposes</a:t>
            </a:r>
          </a:p>
          <a:p>
            <a:pPr marL="305593" indent="-305593">
              <a:buSzPct val="145000"/>
              <a:buChar char="•"/>
            </a:pPr>
            <a:r>
              <a:t>Metrics give you some indication of model performance for your domain</a:t>
            </a:r>
          </a:p>
        </p:txBody>
      </p:sp>
    </p:spTree>
    <p:extLst>
      <p:ext uri="{BB962C8B-B14F-4D97-AF65-F5344CB8AC3E}">
        <p14:creationId xmlns:p14="http://schemas.microsoft.com/office/powerpoint/2010/main" val="2028787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pPr marL="305593" indent="-305593">
              <a:buSzPct val="145000"/>
              <a:buChar char="•"/>
            </a:pPr>
            <a:r>
              <a:t>Metrics are typically not differentiable, making them unsuitable for optimisation purposes</a:t>
            </a:r>
          </a:p>
          <a:p>
            <a:pPr marL="305593" indent="-305593">
              <a:buSzPct val="145000"/>
              <a:buChar char="•"/>
            </a:pPr>
            <a:r>
              <a:t>Metrics give you some indication of model performance for your domain</a:t>
            </a:r>
          </a:p>
        </p:txBody>
      </p:sp>
    </p:spTree>
    <p:extLst>
      <p:ext uri="{BB962C8B-B14F-4D97-AF65-F5344CB8AC3E}">
        <p14:creationId xmlns:p14="http://schemas.microsoft.com/office/powerpoint/2010/main" val="4232202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4" name="Logo SURF groot.png" descr="Logo SURF groot.png"/>
          <p:cNvPicPr>
            <a:picLocks noChangeAspect="1"/>
          </p:cNvPicPr>
          <p:nvPr/>
        </p:nvPicPr>
        <p:blipFill>
          <a:blip r:embed="rId2"/>
          <a:stretch>
            <a:fillRect/>
          </a:stretch>
        </p:blipFill>
        <p:spPr>
          <a:xfrm>
            <a:off x="12217144" y="9346754"/>
            <a:ext cx="806806" cy="398685"/>
          </a:xfrm>
          <a:prstGeom prst="rect">
            <a:avLst/>
          </a:prstGeom>
          <a:ln w="12700">
            <a:miter lim="400000"/>
          </a:ln>
        </p:spPr>
      </p:pic>
      <p:sp>
        <p:nvSpPr>
          <p:cNvPr id="15"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0"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101"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102"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03" name="Logo SURF groot.png" descr="Logo SURF groot.png"/>
          <p:cNvPicPr>
            <a:picLocks noChangeAspect="1"/>
          </p:cNvPicPr>
          <p:nvPr/>
        </p:nvPicPr>
        <p:blipFill>
          <a:blip r:embed="rId2"/>
          <a:stretch>
            <a:fillRect/>
          </a:stretch>
        </p:blipFill>
        <p:spPr>
          <a:xfrm>
            <a:off x="12217144" y="9346754"/>
            <a:ext cx="806806" cy="398685"/>
          </a:xfrm>
          <a:prstGeom prst="rect">
            <a:avLst/>
          </a:prstGeom>
          <a:ln w="12700">
            <a:miter lim="400000"/>
          </a:ln>
        </p:spPr>
      </p:pic>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1" name="Image"/>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12"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13" name="Logo SURF groot.png" descr="Logo SURF groot.png"/>
          <p:cNvPicPr>
            <a:picLocks noChangeAspect="1"/>
          </p:cNvPicPr>
          <p:nvPr/>
        </p:nvPicPr>
        <p:blipFill>
          <a:blip r:embed="rId2"/>
          <a:stretch>
            <a:fillRect/>
          </a:stretch>
        </p:blipFill>
        <p:spPr>
          <a:xfrm>
            <a:off x="12217144" y="9346754"/>
            <a:ext cx="806806" cy="398685"/>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1"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22" name="Logo SURF groot.png" descr="Logo SURF groot.png"/>
          <p:cNvPicPr>
            <a:picLocks noChangeAspect="1"/>
          </p:cNvPicPr>
          <p:nvPr/>
        </p:nvPicPr>
        <p:blipFill>
          <a:blip r:embed="rId2"/>
          <a:stretch>
            <a:fillRect/>
          </a:stretch>
        </p:blipFill>
        <p:spPr>
          <a:xfrm>
            <a:off x="12217144" y="9346754"/>
            <a:ext cx="806806" cy="398685"/>
          </a:xfrm>
          <a:prstGeom prst="rect">
            <a:avLst/>
          </a:prstGeom>
          <a:ln w="12700">
            <a:miter lim="400000"/>
          </a:ln>
        </p:spPr>
      </p:pic>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0" name="Title Text"/>
          <p:cNvSpPr txBox="1">
            <a:spLocks noGrp="1"/>
          </p:cNvSpPr>
          <p:nvPr>
            <p:ph type="title"/>
          </p:nvPr>
        </p:nvSpPr>
        <p:spPr>
          <a:prstGeom prst="rect">
            <a:avLst/>
          </a:prstGeom>
        </p:spPr>
        <p:txBody>
          <a:bodyPr/>
          <a:lstStyle/>
          <a:p>
            <a:r>
              <a:t>Title Text</a:t>
            </a:r>
          </a:p>
        </p:txBody>
      </p:sp>
      <p:sp>
        <p:nvSpPr>
          <p:cNvPr id="131"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132"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39" name="Title Text"/>
          <p:cNvSpPr txBox="1">
            <a:spLocks noGrp="1"/>
          </p:cNvSpPr>
          <p:nvPr>
            <p:ph type="title"/>
          </p:nvPr>
        </p:nvSpPr>
        <p:spPr>
          <a:prstGeom prst="rect">
            <a:avLst/>
          </a:prstGeom>
        </p:spPr>
        <p:txBody>
          <a:bodyPr/>
          <a:lstStyle/>
          <a:p>
            <a:r>
              <a:t>Title Text</a:t>
            </a:r>
          </a:p>
        </p:txBody>
      </p:sp>
      <p:sp>
        <p:nvSpPr>
          <p:cNvPr id="140"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141"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2" name="Image"/>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3"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4"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0" name="Image"/>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41"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2"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9"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70" name="Logo SURF groot.png" descr="Logo SURF groot.png"/>
          <p:cNvPicPr>
            <a:picLocks noChangeAspect="1"/>
          </p:cNvPicPr>
          <p:nvPr/>
        </p:nvPicPr>
        <p:blipFill>
          <a:blip r:embed="rId2"/>
          <a:stretch>
            <a:fillRect/>
          </a:stretch>
        </p:blipFill>
        <p:spPr>
          <a:xfrm>
            <a:off x="12217144" y="9346754"/>
            <a:ext cx="806806" cy="398685"/>
          </a:xfrm>
          <a:prstGeom prst="rect">
            <a:avLst/>
          </a:prstGeom>
          <a:ln w="12700">
            <a:miter lim="400000"/>
          </a:ln>
        </p:spPr>
      </p:pic>
      <p:sp>
        <p:nvSpPr>
          <p:cNvPr id="71"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80" name="Logo SURF groot.png" descr="Logo SURF groot.png"/>
          <p:cNvPicPr>
            <a:picLocks noChangeAspect="1"/>
          </p:cNvPicPr>
          <p:nvPr/>
        </p:nvPicPr>
        <p:blipFill>
          <a:blip r:embed="rId2"/>
          <a:stretch>
            <a:fillRect/>
          </a:stretch>
        </p:blipFill>
        <p:spPr>
          <a:xfrm>
            <a:off x="12217144" y="9346754"/>
            <a:ext cx="806806" cy="398685"/>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8" name="Image"/>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9" name="Image"/>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90" name="Image"/>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91"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92" name="Logo SURF groot.png" descr="Logo SURF groot.png"/>
          <p:cNvPicPr>
            <a:picLocks noChangeAspect="1"/>
          </p:cNvPicPr>
          <p:nvPr/>
        </p:nvPicPr>
        <p:blipFill>
          <a:blip r:embed="rId2"/>
          <a:stretch>
            <a:fillRect/>
          </a:stretch>
        </p:blipFill>
        <p:spPr>
          <a:xfrm>
            <a:off x="12217144" y="9346754"/>
            <a:ext cx="806806" cy="398685"/>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blog.keras.io/building-autoencoders-in-keras.html"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ba.projects.sda.surfsara.nl/" TargetMode="External"/><Relationship Id="rId2" Type="http://schemas.openxmlformats.org/officeDocument/2006/relationships/hyperlink" Target="https://jupyter.lisa.surfsara.nl:8000/" TargetMode="Externa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junyanz/CycleGAN" TargetMode="External"/><Relationship Id="rId2" Type="http://schemas.openxmlformats.org/officeDocument/2006/relationships/hyperlink" Target="https://resources.wolframcloud.com/NeuralNetRepository/tasktype/Image-Processing/"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12.png"/><Relationship Id="rId12"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11" Type="http://schemas.openxmlformats.org/officeDocument/2006/relationships/image" Target="../media/image14.png"/><Relationship Id="rId15" Type="http://schemas.openxmlformats.org/officeDocument/2006/relationships/image" Target="../media/image17.png"/><Relationship Id="rId10" Type="http://schemas.openxmlformats.org/officeDocument/2006/relationships/image" Target="../media/image13.png"/><Relationship Id="rId9" Type="http://schemas.openxmlformats.org/officeDocument/2006/relationships/image" Target="../media/image26.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Deep learning"/>
          <p:cNvSpPr txBox="1">
            <a:spLocks noGrp="1"/>
          </p:cNvSpPr>
          <p:nvPr>
            <p:ph type="ctrTitle"/>
          </p:nvPr>
        </p:nvSpPr>
        <p:spPr>
          <a:prstGeom prst="rect">
            <a:avLst/>
          </a:prstGeom>
        </p:spPr>
        <p:txBody>
          <a:bodyPr/>
          <a:lstStyle/>
          <a:p>
            <a:pPr lvl="1"/>
            <a:r>
              <a:t>Deep learning</a:t>
            </a:r>
          </a:p>
        </p:txBody>
      </p:sp>
      <p:sp>
        <p:nvSpPr>
          <p:cNvPr id="152" name="Unsupervised learning &amp; practicalities"/>
          <p:cNvSpPr txBox="1">
            <a:spLocks noGrp="1"/>
          </p:cNvSpPr>
          <p:nvPr>
            <p:ph type="subTitle" sz="quarter" idx="1"/>
          </p:nvPr>
        </p:nvSpPr>
        <p:spPr>
          <a:prstGeom prst="rect">
            <a:avLst/>
          </a:prstGeom>
        </p:spPr>
        <p:txBody>
          <a:bodyPr/>
          <a:lstStyle/>
          <a:p>
            <a:r>
              <a:rPr dirty="0"/>
              <a:t>Unsupervised learning</a:t>
            </a:r>
            <a:r>
              <a:rPr lang="en-US" dirty="0"/>
              <a:t>, VAE, GAN</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Why is this useful?…"/>
          <p:cNvSpPr txBox="1">
            <a:spLocks noGrp="1"/>
          </p:cNvSpPr>
          <p:nvPr>
            <p:ph type="body" sz="half" idx="1"/>
          </p:nvPr>
        </p:nvSpPr>
        <p:spPr>
          <a:xfrm>
            <a:off x="952500" y="2590800"/>
            <a:ext cx="5000041" cy="6299200"/>
          </a:xfrm>
          <a:prstGeom prst="rect">
            <a:avLst/>
          </a:prstGeom>
        </p:spPr>
        <p:txBody>
          <a:bodyPr>
            <a:normAutofit fontScale="92500" lnSpcReduction="20000"/>
          </a:bodyPr>
          <a:lstStyle/>
          <a:p>
            <a:r>
              <a:rPr dirty="0"/>
              <a:t>Why is this useful?</a:t>
            </a:r>
          </a:p>
          <a:p>
            <a:pPr lvl="1"/>
            <a:r>
              <a:rPr dirty="0"/>
              <a:t>Dimensionality reduction / Feature extraction.</a:t>
            </a:r>
          </a:p>
          <a:p>
            <a:pPr lvl="1"/>
            <a:r>
              <a:rPr dirty="0"/>
              <a:t>Can be more expressive than PCA</a:t>
            </a:r>
            <a:endParaRPr lang="en-US" dirty="0"/>
          </a:p>
          <a:p>
            <a:pPr lvl="2"/>
            <a:r>
              <a:rPr dirty="0"/>
              <a:t>PCA is linear</a:t>
            </a:r>
            <a:endParaRPr lang="en-US" dirty="0"/>
          </a:p>
          <a:p>
            <a:pPr lvl="2"/>
            <a:r>
              <a:rPr lang="en-US" dirty="0"/>
              <a:t>Autoencoder has multiple layers; non-linear activations</a:t>
            </a:r>
            <a:endParaRPr dirty="0"/>
          </a:p>
          <a:p>
            <a:pPr lvl="1"/>
            <a:r>
              <a:rPr lang="en-US" dirty="0"/>
              <a:t>A</a:t>
            </a:r>
            <a:r>
              <a:rPr dirty="0"/>
              <a:t>pply "classical" algorithms on the compressed representation</a:t>
            </a:r>
            <a:r>
              <a:rPr lang="en-US" dirty="0"/>
              <a:t> (z), e.g.</a:t>
            </a:r>
            <a:r>
              <a:rPr dirty="0"/>
              <a:t> k-means.</a:t>
            </a:r>
          </a:p>
        </p:txBody>
      </p:sp>
      <p:sp>
        <p:nvSpPr>
          <p:cNvPr id="274" name="Source: https://en.wikipedia.org/wiki/Autoencoder"/>
          <p:cNvSpPr txBox="1"/>
          <p:nvPr/>
        </p:nvSpPr>
        <p:spPr>
          <a:xfrm>
            <a:off x="5158079" y="9231288"/>
            <a:ext cx="5000042"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https://en.wikipedia.org/wiki/Autoencoder</a:t>
            </a:r>
          </a:p>
        </p:txBody>
      </p:sp>
      <p:sp>
        <p:nvSpPr>
          <p:cNvPr id="275"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277" name="Applications"/>
          <p:cNvSpPr txBox="1"/>
          <p:nvPr/>
        </p:nvSpPr>
        <p:spPr>
          <a:xfrm>
            <a:off x="5393880" y="1675979"/>
            <a:ext cx="221704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Applications</a:t>
            </a:r>
          </a:p>
        </p:txBody>
      </p:sp>
      <p:pic>
        <p:nvPicPr>
          <p:cNvPr id="7" name="Picture 2" descr="Screen-Shot-2018-03-07-at-8.24.37-AM">
            <a:extLst>
              <a:ext uri="{FF2B5EF4-FFF2-40B4-BE49-F238E27FC236}">
                <a16:creationId xmlns:a16="http://schemas.microsoft.com/office/drawing/2014/main" id="{ED4E2899-15A0-854B-B187-55ADEC3B2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346"/>
          <a:stretch/>
        </p:blipFill>
        <p:spPr bwMode="auto">
          <a:xfrm>
            <a:off x="6221386" y="4288370"/>
            <a:ext cx="6650188" cy="41737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Equation">
                <a:extLst>
                  <a:ext uri="{FF2B5EF4-FFF2-40B4-BE49-F238E27FC236}">
                    <a16:creationId xmlns:a16="http://schemas.microsoft.com/office/drawing/2014/main" id="{518EC919-DC14-BC49-B0FE-3D630DC0D863}"/>
                  </a:ext>
                </a:extLst>
              </p:cNvPr>
              <p:cNvSpPr txBox="1"/>
              <p:nvPr/>
            </p:nvSpPr>
            <p:spPr>
              <a:xfrm>
                <a:off x="6942525" y="3797744"/>
                <a:ext cx="324256"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𝑥</m:t>
                      </m:r>
                    </m:oMath>
                  </m:oMathPara>
                </a14:m>
                <a:endParaRPr sz="3000" dirty="0"/>
              </a:p>
            </p:txBody>
          </p:sp>
        </mc:Choice>
        <mc:Fallback>
          <p:sp>
            <p:nvSpPr>
              <p:cNvPr id="8" name="Equation">
                <a:extLst>
                  <a:ext uri="{FF2B5EF4-FFF2-40B4-BE49-F238E27FC236}">
                    <a16:creationId xmlns:a16="http://schemas.microsoft.com/office/drawing/2014/main" id="{518EC919-DC14-BC49-B0FE-3D630DC0D863}"/>
                  </a:ext>
                </a:extLst>
              </p:cNvPr>
              <p:cNvSpPr txBox="1">
                <a:spLocks noRot="1" noChangeAspect="1" noMove="1" noResize="1" noEditPoints="1" noAdjustHandles="1" noChangeArrowheads="1" noChangeShapeType="1" noTextEdit="1"/>
              </p:cNvSpPr>
              <p:nvPr/>
            </p:nvSpPr>
            <p:spPr>
              <a:xfrm>
                <a:off x="6942525" y="3797744"/>
                <a:ext cx="324256" cy="461665"/>
              </a:xfrm>
              <a:prstGeom prst="rect">
                <a:avLst/>
              </a:prstGeom>
              <a:blipFill>
                <a:blip r:embed="rId3"/>
                <a:stretch>
                  <a:fillRect l="-11538" r="-7692"/>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9" name="Equation">
                <a:extLst>
                  <a:ext uri="{FF2B5EF4-FFF2-40B4-BE49-F238E27FC236}">
                    <a16:creationId xmlns:a16="http://schemas.microsoft.com/office/drawing/2014/main" id="{9CDA67BC-34D0-3541-A632-1EAF3F459999}"/>
                  </a:ext>
                </a:extLst>
              </p:cNvPr>
              <p:cNvSpPr txBox="1"/>
              <p:nvPr/>
            </p:nvSpPr>
            <p:spPr>
              <a:xfrm>
                <a:off x="11722338" y="3797744"/>
                <a:ext cx="324256"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𝑥</m:t>
                          </m:r>
                        </m:e>
                      </m:acc>
                    </m:oMath>
                  </m:oMathPara>
                </a14:m>
                <a:endParaRPr sz="3000" dirty="0"/>
              </a:p>
            </p:txBody>
          </p:sp>
        </mc:Choice>
        <mc:Fallback>
          <p:sp>
            <p:nvSpPr>
              <p:cNvPr id="9" name="Equation">
                <a:extLst>
                  <a:ext uri="{FF2B5EF4-FFF2-40B4-BE49-F238E27FC236}">
                    <a16:creationId xmlns:a16="http://schemas.microsoft.com/office/drawing/2014/main" id="{9CDA67BC-34D0-3541-A632-1EAF3F459999}"/>
                  </a:ext>
                </a:extLst>
              </p:cNvPr>
              <p:cNvSpPr txBox="1">
                <a:spLocks noRot="1" noChangeAspect="1" noMove="1" noResize="1" noEditPoints="1" noAdjustHandles="1" noChangeArrowheads="1" noChangeShapeType="1" noTextEdit="1"/>
              </p:cNvSpPr>
              <p:nvPr/>
            </p:nvSpPr>
            <p:spPr>
              <a:xfrm>
                <a:off x="11722338" y="3797744"/>
                <a:ext cx="324256" cy="461665"/>
              </a:xfrm>
              <a:prstGeom prst="rect">
                <a:avLst/>
              </a:prstGeom>
              <a:blipFill>
                <a:blip r:embed="rId4"/>
                <a:stretch>
                  <a:fillRect l="-7407" t="-10811" r="-3704"/>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0" name="Equation">
                <a:extLst>
                  <a:ext uri="{FF2B5EF4-FFF2-40B4-BE49-F238E27FC236}">
                    <a16:creationId xmlns:a16="http://schemas.microsoft.com/office/drawing/2014/main" id="{EE17993B-A26A-954F-BA7A-1783BA9CEEAE}"/>
                  </a:ext>
                </a:extLst>
              </p:cNvPr>
              <p:cNvSpPr txBox="1"/>
              <p:nvPr/>
            </p:nvSpPr>
            <p:spPr>
              <a:xfrm>
                <a:off x="9257060" y="4663385"/>
                <a:ext cx="299954"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𝑧</m:t>
                      </m:r>
                    </m:oMath>
                  </m:oMathPara>
                </a14:m>
                <a:endParaRPr sz="3000" dirty="0"/>
              </a:p>
            </p:txBody>
          </p:sp>
        </mc:Choice>
        <mc:Fallback>
          <p:sp>
            <p:nvSpPr>
              <p:cNvPr id="10" name="Equation">
                <a:extLst>
                  <a:ext uri="{FF2B5EF4-FFF2-40B4-BE49-F238E27FC236}">
                    <a16:creationId xmlns:a16="http://schemas.microsoft.com/office/drawing/2014/main" id="{EE17993B-A26A-954F-BA7A-1783BA9CEEAE}"/>
                  </a:ext>
                </a:extLst>
              </p:cNvPr>
              <p:cNvSpPr txBox="1">
                <a:spLocks noRot="1" noChangeAspect="1" noMove="1" noResize="1" noEditPoints="1" noAdjustHandles="1" noChangeArrowheads="1" noChangeShapeType="1" noTextEdit="1"/>
              </p:cNvSpPr>
              <p:nvPr/>
            </p:nvSpPr>
            <p:spPr>
              <a:xfrm>
                <a:off x="9257060" y="4663385"/>
                <a:ext cx="299954" cy="461665"/>
              </a:xfrm>
              <a:prstGeom prst="rect">
                <a:avLst/>
              </a:prstGeom>
              <a:blipFill>
                <a:blip r:embed="rId5"/>
                <a:stretch>
                  <a:fillRect l="-12000" r="-8000"/>
                </a:stretch>
              </a:blipFill>
              <a:ln w="12700">
                <a:miter lim="400000"/>
              </a:ln>
            </p:spPr>
            <p:txBody>
              <a:bodyPr/>
              <a:lstStyle/>
              <a:p>
                <a:r>
                  <a:rPr lang="nl-NL">
                    <a:noFill/>
                  </a:rPr>
                  <a:t> </a:t>
                </a:r>
              </a:p>
            </p:txBody>
          </p:sp>
        </mc:Fallback>
      </mc:AlternateContent>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Why is this useful?…"/>
          <p:cNvSpPr txBox="1">
            <a:spLocks noGrp="1"/>
          </p:cNvSpPr>
          <p:nvPr>
            <p:ph type="body" sz="half" idx="1"/>
          </p:nvPr>
        </p:nvSpPr>
        <p:spPr>
          <a:xfrm>
            <a:off x="952500" y="2590800"/>
            <a:ext cx="5282319" cy="6299200"/>
          </a:xfrm>
          <a:prstGeom prst="rect">
            <a:avLst/>
          </a:prstGeom>
        </p:spPr>
        <p:txBody>
          <a:bodyPr/>
          <a:lstStyle/>
          <a:p>
            <a:r>
              <a:rPr lang="en-US" dirty="0"/>
              <a:t>Why is this useful?</a:t>
            </a:r>
          </a:p>
          <a:p>
            <a:pPr lvl="1"/>
            <a:r>
              <a:rPr lang="en-US" dirty="0"/>
              <a:t>Anomaly detection </a:t>
            </a:r>
          </a:p>
          <a:p>
            <a:pPr lvl="2"/>
            <a:r>
              <a:rPr lang="en-US" dirty="0"/>
              <a:t>We have learnt to represent common features compactly</a:t>
            </a:r>
          </a:p>
          <a:p>
            <a:pPr lvl="2"/>
            <a:r>
              <a:rPr lang="en-US" dirty="0"/>
              <a:t>Anomalies have different features</a:t>
            </a:r>
          </a:p>
          <a:p>
            <a:pPr lvl="2"/>
            <a:r>
              <a:rPr lang="en-US" dirty="0"/>
              <a:t>High reconstruction error = anomaly.</a:t>
            </a:r>
            <a:endParaRPr dirty="0"/>
          </a:p>
        </p:txBody>
      </p:sp>
      <p:sp>
        <p:nvSpPr>
          <p:cNvPr id="280" name="Source: https://en.wikipedia.org/wiki/Autoencoder"/>
          <p:cNvSpPr txBox="1"/>
          <p:nvPr/>
        </p:nvSpPr>
        <p:spPr>
          <a:xfrm>
            <a:off x="5158079" y="9231288"/>
            <a:ext cx="5000042"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https://en.wikipedia.org/wiki/Autoencoder</a:t>
            </a:r>
          </a:p>
        </p:txBody>
      </p:sp>
      <p:sp>
        <p:nvSpPr>
          <p:cNvPr id="281"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283" name="Applications"/>
          <p:cNvSpPr txBox="1"/>
          <p:nvPr/>
        </p:nvSpPr>
        <p:spPr>
          <a:xfrm>
            <a:off x="5393880" y="1675979"/>
            <a:ext cx="221704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Applications</a:t>
            </a:r>
          </a:p>
        </p:txBody>
      </p:sp>
      <p:pic>
        <p:nvPicPr>
          <p:cNvPr id="10" name="Picture 2" descr="Screen-Shot-2018-03-07-at-8.24.37-AM">
            <a:extLst>
              <a:ext uri="{FF2B5EF4-FFF2-40B4-BE49-F238E27FC236}">
                <a16:creationId xmlns:a16="http://schemas.microsoft.com/office/drawing/2014/main" id="{35061F93-F751-AF4F-BCD1-778A816508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86" t="7346" r="4981"/>
          <a:stretch/>
        </p:blipFill>
        <p:spPr bwMode="auto">
          <a:xfrm>
            <a:off x="6566262" y="4288370"/>
            <a:ext cx="5974081" cy="41737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1" name="Equation">
                <a:extLst>
                  <a:ext uri="{FF2B5EF4-FFF2-40B4-BE49-F238E27FC236}">
                    <a16:creationId xmlns:a16="http://schemas.microsoft.com/office/drawing/2014/main" id="{E63EC605-3C2F-9245-90CF-7F735A8D07B3}"/>
                  </a:ext>
                </a:extLst>
              </p:cNvPr>
              <p:cNvSpPr txBox="1"/>
              <p:nvPr/>
            </p:nvSpPr>
            <p:spPr>
              <a:xfrm>
                <a:off x="6942525" y="3797744"/>
                <a:ext cx="324256"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𝑥</m:t>
                      </m:r>
                    </m:oMath>
                  </m:oMathPara>
                </a14:m>
                <a:endParaRPr sz="3000" dirty="0"/>
              </a:p>
            </p:txBody>
          </p:sp>
        </mc:Choice>
        <mc:Fallback>
          <p:sp>
            <p:nvSpPr>
              <p:cNvPr id="11" name="Equation">
                <a:extLst>
                  <a:ext uri="{FF2B5EF4-FFF2-40B4-BE49-F238E27FC236}">
                    <a16:creationId xmlns:a16="http://schemas.microsoft.com/office/drawing/2014/main" id="{E63EC605-3C2F-9245-90CF-7F735A8D07B3}"/>
                  </a:ext>
                </a:extLst>
              </p:cNvPr>
              <p:cNvSpPr txBox="1">
                <a:spLocks noRot="1" noChangeAspect="1" noMove="1" noResize="1" noEditPoints="1" noAdjustHandles="1" noChangeArrowheads="1" noChangeShapeType="1" noTextEdit="1"/>
              </p:cNvSpPr>
              <p:nvPr/>
            </p:nvSpPr>
            <p:spPr>
              <a:xfrm>
                <a:off x="6942525" y="3797744"/>
                <a:ext cx="324256" cy="461665"/>
              </a:xfrm>
              <a:prstGeom prst="rect">
                <a:avLst/>
              </a:prstGeom>
              <a:blipFill>
                <a:blip r:embed="rId3"/>
                <a:stretch>
                  <a:fillRect l="-11538" r="-7692"/>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2" name="Equation">
                <a:extLst>
                  <a:ext uri="{FF2B5EF4-FFF2-40B4-BE49-F238E27FC236}">
                    <a16:creationId xmlns:a16="http://schemas.microsoft.com/office/drawing/2014/main" id="{9CDF4840-5A0E-524A-8027-17173A045636}"/>
                  </a:ext>
                </a:extLst>
              </p:cNvPr>
              <p:cNvSpPr txBox="1"/>
              <p:nvPr/>
            </p:nvSpPr>
            <p:spPr>
              <a:xfrm>
                <a:off x="11722338" y="3797744"/>
                <a:ext cx="324256"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𝑥</m:t>
                          </m:r>
                        </m:e>
                      </m:acc>
                    </m:oMath>
                  </m:oMathPara>
                </a14:m>
                <a:endParaRPr sz="3000" dirty="0"/>
              </a:p>
            </p:txBody>
          </p:sp>
        </mc:Choice>
        <mc:Fallback>
          <p:sp>
            <p:nvSpPr>
              <p:cNvPr id="12" name="Equation">
                <a:extLst>
                  <a:ext uri="{FF2B5EF4-FFF2-40B4-BE49-F238E27FC236}">
                    <a16:creationId xmlns:a16="http://schemas.microsoft.com/office/drawing/2014/main" id="{9CDF4840-5A0E-524A-8027-17173A045636}"/>
                  </a:ext>
                </a:extLst>
              </p:cNvPr>
              <p:cNvSpPr txBox="1">
                <a:spLocks noRot="1" noChangeAspect="1" noMove="1" noResize="1" noEditPoints="1" noAdjustHandles="1" noChangeArrowheads="1" noChangeShapeType="1" noTextEdit="1"/>
              </p:cNvSpPr>
              <p:nvPr/>
            </p:nvSpPr>
            <p:spPr>
              <a:xfrm>
                <a:off x="11722338" y="3797744"/>
                <a:ext cx="324256" cy="461665"/>
              </a:xfrm>
              <a:prstGeom prst="rect">
                <a:avLst/>
              </a:prstGeom>
              <a:blipFill>
                <a:blip r:embed="rId4"/>
                <a:stretch>
                  <a:fillRect l="-7407" t="-10811" r="-3704"/>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 name="Equation">
                <a:extLst>
                  <a:ext uri="{FF2B5EF4-FFF2-40B4-BE49-F238E27FC236}">
                    <a16:creationId xmlns:a16="http://schemas.microsoft.com/office/drawing/2014/main" id="{F4EBF923-FB55-7E42-BF0E-10BF2F82F3D1}"/>
                  </a:ext>
                </a:extLst>
              </p:cNvPr>
              <p:cNvSpPr txBox="1"/>
              <p:nvPr/>
            </p:nvSpPr>
            <p:spPr>
              <a:xfrm>
                <a:off x="9257060" y="4663385"/>
                <a:ext cx="299954"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𝑧</m:t>
                      </m:r>
                    </m:oMath>
                  </m:oMathPara>
                </a14:m>
                <a:endParaRPr sz="3000" dirty="0"/>
              </a:p>
            </p:txBody>
          </p:sp>
        </mc:Choice>
        <mc:Fallback>
          <p:sp>
            <p:nvSpPr>
              <p:cNvPr id="13" name="Equation">
                <a:extLst>
                  <a:ext uri="{FF2B5EF4-FFF2-40B4-BE49-F238E27FC236}">
                    <a16:creationId xmlns:a16="http://schemas.microsoft.com/office/drawing/2014/main" id="{F4EBF923-FB55-7E42-BF0E-10BF2F82F3D1}"/>
                  </a:ext>
                </a:extLst>
              </p:cNvPr>
              <p:cNvSpPr txBox="1">
                <a:spLocks noRot="1" noChangeAspect="1" noMove="1" noResize="1" noEditPoints="1" noAdjustHandles="1" noChangeArrowheads="1" noChangeShapeType="1" noTextEdit="1"/>
              </p:cNvSpPr>
              <p:nvPr/>
            </p:nvSpPr>
            <p:spPr>
              <a:xfrm>
                <a:off x="9257060" y="4663385"/>
                <a:ext cx="299954" cy="461665"/>
              </a:xfrm>
              <a:prstGeom prst="rect">
                <a:avLst/>
              </a:prstGeom>
              <a:blipFill>
                <a:blip r:embed="rId5"/>
                <a:stretch>
                  <a:fillRect l="-12000" r="-8000"/>
                </a:stretch>
              </a:blipFill>
              <a:ln w="12700">
                <a:miter lim="400000"/>
              </a:ln>
            </p:spPr>
            <p:txBody>
              <a:bodyPr/>
              <a:lstStyle/>
              <a:p>
                <a:r>
                  <a:rPr lang="nl-NL">
                    <a:noFill/>
                  </a:rPr>
                  <a:t> </a:t>
                </a:r>
              </a:p>
            </p:txBody>
          </p:sp>
        </mc:Fallback>
      </mc:AlternateContent>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he encoder and decoder can be.…"/>
          <p:cNvSpPr txBox="1">
            <a:spLocks noGrp="1"/>
          </p:cNvSpPr>
          <p:nvPr>
            <p:ph type="body" sz="quarter" idx="1"/>
          </p:nvPr>
        </p:nvSpPr>
        <p:spPr>
          <a:xfrm>
            <a:off x="952500" y="2590800"/>
            <a:ext cx="10860347" cy="2334568"/>
          </a:xfrm>
          <a:prstGeom prst="rect">
            <a:avLst/>
          </a:prstGeom>
        </p:spPr>
        <p:txBody>
          <a:bodyPr/>
          <a:lstStyle/>
          <a:p>
            <a:pPr marL="257175" indent="-257175" defTabSz="438150">
              <a:spcBef>
                <a:spcPts val="2400"/>
              </a:spcBef>
              <a:defRPr sz="2100"/>
            </a:pPr>
            <a:r>
              <a:t>The encoder and decoder can be.</a:t>
            </a:r>
          </a:p>
          <a:p>
            <a:pPr marL="514350" lvl="1" indent="-257175" defTabSz="438150">
              <a:spcBef>
                <a:spcPts val="2400"/>
              </a:spcBef>
              <a:defRPr sz="2100"/>
            </a:pPr>
            <a:r>
              <a:t>Fully connected (dense) with many layers</a:t>
            </a:r>
          </a:p>
          <a:p>
            <a:pPr marL="514350" lvl="1" indent="-257175" defTabSz="438150">
              <a:spcBef>
                <a:spcPts val="2400"/>
              </a:spcBef>
              <a:defRPr sz="2100"/>
            </a:pPr>
            <a:r>
              <a:t>Convolutional.</a:t>
            </a:r>
          </a:p>
          <a:p>
            <a:pPr marL="514350" lvl="1" indent="-257175" defTabSz="438150">
              <a:spcBef>
                <a:spcPts val="2400"/>
              </a:spcBef>
              <a:defRPr sz="2100"/>
            </a:pPr>
            <a:r>
              <a:t>...</a:t>
            </a:r>
          </a:p>
        </p:txBody>
      </p:sp>
      <p:sp>
        <p:nvSpPr>
          <p:cNvPr id="286"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pic>
        <p:nvPicPr>
          <p:cNvPr id="287" name="Autoencoder-architecture_2.png" descr="Autoencoder-architecture_2.png"/>
          <p:cNvPicPr>
            <a:picLocks noChangeAspect="1"/>
          </p:cNvPicPr>
          <p:nvPr/>
        </p:nvPicPr>
        <p:blipFill>
          <a:blip r:embed="rId2"/>
          <a:stretch>
            <a:fillRect/>
          </a:stretch>
        </p:blipFill>
        <p:spPr>
          <a:xfrm>
            <a:off x="985173" y="5564435"/>
            <a:ext cx="10795001" cy="2895601"/>
          </a:xfrm>
          <a:prstGeom prst="rect">
            <a:avLst/>
          </a:prstGeom>
          <a:ln w="12700">
            <a:miter lim="400000"/>
          </a:ln>
        </p:spPr>
      </p:pic>
      <p:sp>
        <p:nvSpPr>
          <p:cNvPr id="288" name="Source: Exploration: A Study of Count-Based Exploration for Deep Reinforcement Learning (2016, Tang et al.)"/>
          <p:cNvSpPr txBox="1"/>
          <p:nvPr/>
        </p:nvSpPr>
        <p:spPr>
          <a:xfrm>
            <a:off x="1052017" y="9083447"/>
            <a:ext cx="10646766" cy="337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Exploration: A Study of Count-Based Exploration for Deep Reinforcement Learning (2016, Tang et al.)</a:t>
            </a:r>
          </a:p>
        </p:txBody>
      </p:sp>
      <p:sp>
        <p:nvSpPr>
          <p:cNvPr id="289" name="Implementations"/>
          <p:cNvSpPr txBox="1"/>
          <p:nvPr/>
        </p:nvSpPr>
        <p:spPr>
          <a:xfrm>
            <a:off x="5030025" y="1675979"/>
            <a:ext cx="294475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Implementations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ode example: https://blog.keras.io/building-autoencoders-in-keras.html"/>
          <p:cNvSpPr txBox="1">
            <a:spLocks noGrp="1"/>
          </p:cNvSpPr>
          <p:nvPr>
            <p:ph type="body" sz="quarter" idx="1"/>
          </p:nvPr>
        </p:nvSpPr>
        <p:spPr>
          <a:xfrm>
            <a:off x="952500" y="2590800"/>
            <a:ext cx="10860347" cy="2334568"/>
          </a:xfrm>
          <a:prstGeom prst="rect">
            <a:avLst/>
          </a:prstGeom>
        </p:spPr>
        <p:txBody>
          <a:bodyPr/>
          <a:lstStyle/>
          <a:p>
            <a:r>
              <a:t>Code example: </a:t>
            </a:r>
            <a:r>
              <a:rPr u="sng">
                <a:hlinkClick r:id="rId2"/>
              </a:rPr>
              <a:t>https://blog.keras.io/building-autoencoders-in-keras.html</a:t>
            </a:r>
          </a:p>
        </p:txBody>
      </p:sp>
      <p:sp>
        <p:nvSpPr>
          <p:cNvPr id="292"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293" name="Implementations"/>
          <p:cNvSpPr txBox="1"/>
          <p:nvPr/>
        </p:nvSpPr>
        <p:spPr>
          <a:xfrm>
            <a:off x="5030025" y="1675979"/>
            <a:ext cx="294475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Implementations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95" name="Instead of feeding the input    we feed a corrupted input   .…"/>
              <p:cNvSpPr txBox="1">
                <a:spLocks noGrp="1"/>
              </p:cNvSpPr>
              <p:nvPr>
                <p:ph type="body" idx="1"/>
              </p:nvPr>
            </p:nvSpPr>
            <p:spPr>
              <a:xfrm>
                <a:off x="952500" y="2590800"/>
                <a:ext cx="10993945" cy="6299200"/>
              </a:xfrm>
              <a:prstGeom prst="rect">
                <a:avLst/>
              </a:prstGeom>
            </p:spPr>
            <p:txBody>
              <a:bodyPr/>
              <a:lstStyle/>
              <a:p>
                <a:r>
                  <a:rPr lang="en-US" dirty="0"/>
                  <a:t>Instead of feeding the input </a:t>
                </a:r>
                <a14:m>
                  <m:oMath xmlns:m="http://schemas.openxmlformats.org/officeDocument/2006/math">
                    <m:r>
                      <a:rPr lang="en-US" b="0" i="1" smtClean="0">
                        <a:latin typeface="Cambria Math" panose="02040503050406030204" pitchFamily="18" charset="0"/>
                      </a:rPr>
                      <m:t>𝑥</m:t>
                    </m:r>
                  </m:oMath>
                </a14:m>
                <a:r>
                  <a:rPr lang="en-US" dirty="0"/>
                  <a:t> we feed a corrupted input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e.g. by adding random noise to </a:t>
                </a:r>
                <a14:m>
                  <m:oMath xmlns:m="http://schemas.openxmlformats.org/officeDocument/2006/math">
                    <m:r>
                      <a:rPr lang="en-US" i="1">
                        <a:latin typeface="Cambria Math" panose="02040503050406030204" pitchFamily="18" charset="0"/>
                      </a:rPr>
                      <m:t>𝑥</m:t>
                    </m:r>
                  </m:oMath>
                </a14:m>
                <a:r>
                  <a:rPr lang="en-US" dirty="0"/>
                  <a:t>.</a:t>
                </a:r>
              </a:p>
              <a:p>
                <a:r>
                  <a:rPr lang="en-US" dirty="0"/>
                  <a:t>We want the autoencoder to remove the corruption from the input.</a:t>
                </a:r>
              </a:p>
              <a:p>
                <a:r>
                  <a:rPr lang="en-US" dirty="0"/>
                  <a:t>The loss is based on the output of the model and the uncorrupted image.</a:t>
                </a:r>
                <a:endParaRPr dirty="0"/>
              </a:p>
            </p:txBody>
          </p:sp>
        </mc:Choice>
        <mc:Fallback>
          <p:sp>
            <p:nvSpPr>
              <p:cNvPr id="295" name="Instead of feeding the input    we feed a corrupted input   .…"/>
              <p:cNvSpPr txBox="1">
                <a:spLocks noGrp="1" noRot="1" noChangeAspect="1" noMove="1" noResize="1" noEditPoints="1" noAdjustHandles="1" noChangeArrowheads="1" noChangeShapeType="1" noTextEdit="1"/>
              </p:cNvSpPr>
              <p:nvPr>
                <p:ph type="body" idx="1"/>
              </p:nvPr>
            </p:nvSpPr>
            <p:spPr>
              <a:xfrm>
                <a:off x="952500" y="2590800"/>
                <a:ext cx="10993945" cy="6299200"/>
              </a:xfrm>
              <a:prstGeom prst="rect">
                <a:avLst/>
              </a:prstGeom>
              <a:blipFill>
                <a:blip r:embed="rId2"/>
                <a:stretch>
                  <a:fillRect l="-2191" r="-1384"/>
                </a:stretch>
              </a:blipFill>
            </p:spPr>
            <p:txBody>
              <a:bodyPr/>
              <a:lstStyle/>
              <a:p>
                <a:r>
                  <a:rPr lang="nl-NL">
                    <a:noFill/>
                  </a:rPr>
                  <a:t> </a:t>
                </a:r>
              </a:p>
            </p:txBody>
          </p:sp>
        </mc:Fallback>
      </mc:AlternateContent>
      <p:sp>
        <p:nvSpPr>
          <p:cNvPr id="296"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299" name="Denoising autoencoder (2008, Vincent et al.)"/>
          <p:cNvSpPr txBox="1"/>
          <p:nvPr/>
        </p:nvSpPr>
        <p:spPr>
          <a:xfrm>
            <a:off x="2690685" y="1675979"/>
            <a:ext cx="762343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Denoising autoencoder (2008, Vincent et al.)</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302" name="Denoising autoencoder"/>
          <p:cNvSpPr txBox="1"/>
          <p:nvPr/>
        </p:nvSpPr>
        <p:spPr>
          <a:xfrm>
            <a:off x="4469383" y="1675979"/>
            <a:ext cx="4066033"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Denoising autoencoder</a:t>
            </a:r>
          </a:p>
        </p:txBody>
      </p:sp>
      <p:pic>
        <p:nvPicPr>
          <p:cNvPr id="303" name="denoising-autoencoder-architecture.png" descr="denoising-autoencoder-architecture.png"/>
          <p:cNvPicPr>
            <a:picLocks noChangeAspect="1"/>
          </p:cNvPicPr>
          <p:nvPr/>
        </p:nvPicPr>
        <p:blipFill>
          <a:blip r:embed="rId2"/>
          <a:stretch>
            <a:fillRect/>
          </a:stretch>
        </p:blipFill>
        <p:spPr>
          <a:xfrm>
            <a:off x="0" y="2691798"/>
            <a:ext cx="13004801" cy="6102180"/>
          </a:xfrm>
          <a:prstGeom prst="rect">
            <a:avLst/>
          </a:prstGeom>
          <a:ln w="12700">
            <a:miter lim="400000"/>
          </a:ln>
        </p:spPr>
      </p:pic>
      <p:sp>
        <p:nvSpPr>
          <p:cNvPr id="304" name="Source: https://lilianweng.github.io/lil-log/2018/08/12/from-autoencoder-to-beta-vae.html"/>
          <p:cNvSpPr txBox="1"/>
          <p:nvPr/>
        </p:nvSpPr>
        <p:spPr>
          <a:xfrm>
            <a:off x="3275838" y="9231288"/>
            <a:ext cx="8764525"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https://lilianweng.github.io/lil-log/2018/08/12/from-autoencoder-to-beta-vae.html</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307" name="Denoising autoencoder"/>
          <p:cNvSpPr txBox="1"/>
          <p:nvPr/>
        </p:nvSpPr>
        <p:spPr>
          <a:xfrm>
            <a:off x="4469383" y="1675979"/>
            <a:ext cx="4066033"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Denoising autoencoder</a:t>
            </a:r>
          </a:p>
        </p:txBody>
      </p:sp>
      <p:sp>
        <p:nvSpPr>
          <p:cNvPr id="308" name="Source: https://lilianweng.github.io/lil-log/2018/08/12/from-autoencoder-to-beta-vae.html"/>
          <p:cNvSpPr txBox="1"/>
          <p:nvPr/>
        </p:nvSpPr>
        <p:spPr>
          <a:xfrm>
            <a:off x="3275838" y="9231288"/>
            <a:ext cx="8764525"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https://lilianweng.github.io/lil-log/2018/08/12/from-autoencoder-to-beta-vae.html</a:t>
            </a:r>
          </a:p>
        </p:txBody>
      </p:sp>
      <p:sp>
        <p:nvSpPr>
          <p:cNvPr id="309" name="Why is this useful?…"/>
          <p:cNvSpPr txBox="1">
            <a:spLocks noGrp="1"/>
          </p:cNvSpPr>
          <p:nvPr>
            <p:ph type="body" idx="1"/>
          </p:nvPr>
        </p:nvSpPr>
        <p:spPr>
          <a:xfrm>
            <a:off x="952500" y="2590800"/>
            <a:ext cx="8358348" cy="6299200"/>
          </a:xfrm>
          <a:prstGeom prst="rect">
            <a:avLst/>
          </a:prstGeom>
        </p:spPr>
        <p:txBody>
          <a:bodyPr/>
          <a:lstStyle/>
          <a:p>
            <a:r>
              <a:t>Why is this useful?</a:t>
            </a:r>
          </a:p>
          <a:p>
            <a:pPr lvl="1"/>
            <a:r>
              <a:t>We learn to detect more robust features.</a:t>
            </a:r>
          </a:p>
          <a:p>
            <a:pPr lvl="1"/>
            <a:r>
              <a:t>Precursor to dropout (2012, Hinton et al.)</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312" name="other autoencoders"/>
          <p:cNvSpPr txBox="1"/>
          <p:nvPr/>
        </p:nvSpPr>
        <p:spPr>
          <a:xfrm>
            <a:off x="4779899" y="1675979"/>
            <a:ext cx="3445003"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other autoencoders</a:t>
            </a:r>
          </a:p>
        </p:txBody>
      </p:sp>
      <p:sp>
        <p:nvSpPr>
          <p:cNvPr id="313" name="There are more variations of autoencoders which apply different constraints on the learnt representation, the latent space.…"/>
          <p:cNvSpPr txBox="1">
            <a:spLocks noGrp="1"/>
          </p:cNvSpPr>
          <p:nvPr>
            <p:ph type="body" idx="1"/>
          </p:nvPr>
        </p:nvSpPr>
        <p:spPr>
          <a:xfrm>
            <a:off x="952500" y="2590800"/>
            <a:ext cx="11099800" cy="6299200"/>
          </a:xfrm>
          <a:prstGeom prst="rect">
            <a:avLst/>
          </a:prstGeom>
        </p:spPr>
        <p:txBody>
          <a:bodyPr/>
          <a:lstStyle/>
          <a:p>
            <a:r>
              <a:t>There are more variations of autoencoders which apply different constraints on the learnt representation, the </a:t>
            </a:r>
            <a:r>
              <a:rPr b="1"/>
              <a:t>latent space</a:t>
            </a:r>
            <a:r>
              <a:t>.</a:t>
            </a:r>
          </a:p>
          <a:p>
            <a:r>
              <a:t>These constraints are applied by </a:t>
            </a:r>
            <a:r>
              <a:rPr b="1"/>
              <a:t>adding terms to the loss function</a:t>
            </a:r>
            <a:r>
              <a:t> (like regularisation).</a:t>
            </a:r>
          </a:p>
          <a:p>
            <a:r>
              <a:t>They are sometimes called regularised autoencoders.</a:t>
            </a:r>
          </a:p>
          <a:p>
            <a:r>
              <a:t>Take-home message, to apply different constraints, add terms to your loss function. This is very common.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an we get novel images by interpolation in the latent space?…"/>
          <p:cNvSpPr txBox="1">
            <a:spLocks noGrp="1"/>
          </p:cNvSpPr>
          <p:nvPr>
            <p:ph type="body" sz="quarter" idx="1"/>
          </p:nvPr>
        </p:nvSpPr>
        <p:spPr>
          <a:xfrm>
            <a:off x="952500" y="2590800"/>
            <a:ext cx="3653693" cy="6299200"/>
          </a:xfrm>
          <a:prstGeom prst="rect">
            <a:avLst/>
          </a:prstGeom>
        </p:spPr>
        <p:txBody>
          <a:bodyPr/>
          <a:lstStyle/>
          <a:p>
            <a:pPr lvl="1"/>
            <a:r>
              <a:t>Can we get novel images by interpolation in the latent space?</a:t>
            </a:r>
          </a:p>
          <a:p>
            <a:pPr lvl="1"/>
            <a:r>
              <a:t>Interpolation is the process of creating new datapoints between existing datapoints.</a:t>
            </a:r>
          </a:p>
        </p:txBody>
      </p:sp>
      <p:sp>
        <p:nvSpPr>
          <p:cNvPr id="316" name="Source: https://hackernoon.com/latent-space-visualization-deep-learning-bits-2-bd09a46920df"/>
          <p:cNvSpPr txBox="1"/>
          <p:nvPr/>
        </p:nvSpPr>
        <p:spPr>
          <a:xfrm>
            <a:off x="2599893" y="9243988"/>
            <a:ext cx="9329014"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https://hackernoon.com/latent-space-visualization-deep-learning-bits-2-bd09a46920df</a:t>
            </a:r>
          </a:p>
        </p:txBody>
      </p:sp>
      <p:sp>
        <p:nvSpPr>
          <p:cNvPr id="317"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318" name="Interpolation"/>
          <p:cNvSpPr txBox="1"/>
          <p:nvPr/>
        </p:nvSpPr>
        <p:spPr>
          <a:xfrm>
            <a:off x="5379783" y="1675979"/>
            <a:ext cx="2245234"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Interpolation</a:t>
            </a:r>
          </a:p>
        </p:txBody>
      </p:sp>
      <p:pic>
        <p:nvPicPr>
          <p:cNvPr id="319" name="interpolation.png" descr="interpolation.png"/>
          <p:cNvPicPr>
            <a:picLocks noChangeAspect="1"/>
          </p:cNvPicPr>
          <p:nvPr/>
        </p:nvPicPr>
        <p:blipFill>
          <a:blip r:embed="rId2"/>
          <a:stretch>
            <a:fillRect/>
          </a:stretch>
        </p:blipFill>
        <p:spPr>
          <a:xfrm>
            <a:off x="4704264" y="2873956"/>
            <a:ext cx="9053260" cy="480954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ource: Peter Bloem, VU ML course 2019."/>
          <p:cNvSpPr txBox="1"/>
          <p:nvPr/>
        </p:nvSpPr>
        <p:spPr>
          <a:xfrm>
            <a:off x="5189880" y="9243988"/>
            <a:ext cx="414904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Peter Bloem, VU ML course 2019.</a:t>
            </a:r>
          </a:p>
        </p:txBody>
      </p:sp>
      <p:sp>
        <p:nvSpPr>
          <p:cNvPr id="322"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323" name="Interpolation"/>
          <p:cNvSpPr txBox="1"/>
          <p:nvPr/>
        </p:nvSpPr>
        <p:spPr>
          <a:xfrm>
            <a:off x="5379783" y="1675979"/>
            <a:ext cx="2245234"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Interpolation</a:t>
            </a:r>
          </a:p>
        </p:txBody>
      </p:sp>
      <p:pic>
        <p:nvPicPr>
          <p:cNvPr id="324" name="interpolation_peter.png" descr="interpolation_peter.png"/>
          <p:cNvPicPr>
            <a:picLocks noChangeAspect="1"/>
          </p:cNvPicPr>
          <p:nvPr/>
        </p:nvPicPr>
        <p:blipFill>
          <a:blip r:embed="rId2"/>
          <a:stretch>
            <a:fillRect/>
          </a:stretch>
        </p:blipFill>
        <p:spPr>
          <a:xfrm>
            <a:off x="2044758" y="3015899"/>
            <a:ext cx="9466007" cy="54363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upervised learning"/>
          <p:cNvSpPr txBox="1">
            <a:spLocks noGrp="1"/>
          </p:cNvSpPr>
          <p:nvPr>
            <p:ph type="title"/>
          </p:nvPr>
        </p:nvSpPr>
        <p:spPr>
          <a:prstGeom prst="rect">
            <a:avLst/>
          </a:prstGeom>
        </p:spPr>
        <p:txBody>
          <a:bodyPr/>
          <a:lstStyle/>
          <a:p>
            <a:pPr lvl="1"/>
            <a:r>
              <a:t>Supervised learning</a:t>
            </a:r>
          </a:p>
        </p:txBody>
      </p:sp>
      <p:sp>
        <p:nvSpPr>
          <p:cNvPr id="182" name="The task of learning a function given input-output pairs.…"/>
          <p:cNvSpPr txBox="1">
            <a:spLocks noGrp="1"/>
          </p:cNvSpPr>
          <p:nvPr>
            <p:ph type="body" sz="half" idx="1"/>
          </p:nvPr>
        </p:nvSpPr>
        <p:spPr>
          <a:prstGeom prst="rect">
            <a:avLst/>
          </a:prstGeom>
        </p:spPr>
        <p:txBody>
          <a:bodyPr/>
          <a:lstStyle/>
          <a:p>
            <a:pPr marL="332613" indent="-332613" defTabSz="566674">
              <a:spcBef>
                <a:spcPts val="3100"/>
              </a:spcBef>
              <a:defRPr sz="2716"/>
            </a:pPr>
            <a:r>
              <a:t>The task of learning a function given input-output pairs.</a:t>
            </a:r>
          </a:p>
          <a:p>
            <a:pPr marL="332613" indent="-332613" defTabSz="566674">
              <a:spcBef>
                <a:spcPts val="3100"/>
              </a:spcBef>
              <a:defRPr sz="2716"/>
            </a:pPr>
            <a:r>
              <a:t>Our dataset needs to be painstakingly </a:t>
            </a:r>
            <a:r>
              <a:rPr b="1"/>
              <a:t>labeled by humans</a:t>
            </a:r>
            <a:r>
              <a:t>.</a:t>
            </a:r>
          </a:p>
          <a:p>
            <a:pPr marL="332613" indent="-332613" defTabSz="566674">
              <a:spcBef>
                <a:spcPts val="3100"/>
              </a:spcBef>
              <a:defRPr sz="2716"/>
            </a:pPr>
            <a:r>
              <a:t>The </a:t>
            </a:r>
            <a:r>
              <a:rPr b="1"/>
              <a:t>loss function</a:t>
            </a:r>
            <a:r>
              <a:t> drives the learning.</a:t>
            </a:r>
          </a:p>
          <a:p>
            <a:pPr marL="665226" lvl="1" indent="-332613" defTabSz="566674">
              <a:spcBef>
                <a:spcPts val="3100"/>
              </a:spcBef>
              <a:defRPr sz="2716" b="1"/>
            </a:pPr>
            <a:r>
              <a:t>Regression</a:t>
            </a:r>
          </a:p>
          <a:p>
            <a:pPr marL="665226" lvl="1" indent="-332613" defTabSz="566674">
              <a:spcBef>
                <a:spcPts val="3100"/>
              </a:spcBef>
              <a:defRPr sz="2716" b="1"/>
            </a:pPr>
            <a:r>
              <a:t>Classification</a:t>
            </a:r>
          </a:p>
          <a:p>
            <a:pPr marL="665226" lvl="1" indent="-332613" defTabSz="566674">
              <a:spcBef>
                <a:spcPts val="3100"/>
              </a:spcBef>
              <a:defRPr sz="2716"/>
            </a:pPr>
            <a:r>
              <a:t>...</a:t>
            </a:r>
          </a:p>
        </p:txBody>
      </p:sp>
      <p:sp>
        <p:nvSpPr>
          <p:cNvPr id="20" name="Circle">
            <a:extLst>
              <a:ext uri="{FF2B5EF4-FFF2-40B4-BE49-F238E27FC236}">
                <a16:creationId xmlns:a16="http://schemas.microsoft.com/office/drawing/2014/main" id="{707B8458-F750-1642-A94E-EC578E61D843}"/>
              </a:ext>
            </a:extLst>
          </p:cNvPr>
          <p:cNvSpPr/>
          <p:nvPr/>
        </p:nvSpPr>
        <p:spPr>
          <a:xfrm>
            <a:off x="9904363" y="3414321"/>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E84651D1-FB06-EC46-9B90-FF2C19E55925}"/>
              </a:ext>
            </a:extLst>
          </p:cNvPr>
          <p:cNvSpPr/>
          <p:nvPr/>
        </p:nvSpPr>
        <p:spPr>
          <a:xfrm>
            <a:off x="6779021" y="3414321"/>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68270BAF-7F15-1C43-85E8-3E68BA09FF97}"/>
              </a:ext>
            </a:extLst>
          </p:cNvPr>
          <p:cNvSpPr/>
          <p:nvPr/>
        </p:nvSpPr>
        <p:spPr>
          <a:xfrm>
            <a:off x="8290321" y="5847958"/>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3" name="Line">
            <a:extLst>
              <a:ext uri="{FF2B5EF4-FFF2-40B4-BE49-F238E27FC236}">
                <a16:creationId xmlns:a16="http://schemas.microsoft.com/office/drawing/2014/main" id="{5F4CA8E7-3142-2E47-BCC3-23BF1DF227B3}"/>
              </a:ext>
            </a:extLst>
          </p:cNvPr>
          <p:cNvSpPr/>
          <p:nvPr/>
        </p:nvSpPr>
        <p:spPr>
          <a:xfrm flipH="1">
            <a:off x="8664823" y="4310762"/>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Line">
            <a:extLst>
              <a:ext uri="{FF2B5EF4-FFF2-40B4-BE49-F238E27FC236}">
                <a16:creationId xmlns:a16="http://schemas.microsoft.com/office/drawing/2014/main" id="{95B09B87-ED4A-5241-B030-BCFF4EE5B5F0}"/>
              </a:ext>
            </a:extLst>
          </p:cNvPr>
          <p:cNvSpPr/>
          <p:nvPr/>
        </p:nvSpPr>
        <p:spPr>
          <a:xfrm>
            <a:off x="8143350" y="5270097"/>
            <a:ext cx="523238" cy="704969"/>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mc:Choice xmlns:a14="http://schemas.microsoft.com/office/drawing/2010/main" Requires="a14">
          <p:sp>
            <p:nvSpPr>
              <p:cNvPr id="25" name="Equation">
                <a:extLst>
                  <a:ext uri="{FF2B5EF4-FFF2-40B4-BE49-F238E27FC236}">
                    <a16:creationId xmlns:a16="http://schemas.microsoft.com/office/drawing/2014/main" id="{DBF52FFF-9AD6-BF40-B043-5132EFF7A6BB}"/>
                  </a:ext>
                </a:extLst>
              </p:cNvPr>
              <p:cNvSpPr txBox="1"/>
              <p:nvPr/>
            </p:nvSpPr>
            <p:spPr>
              <a:xfrm>
                <a:off x="10534344" y="4225438"/>
                <a:ext cx="699390" cy="30632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𝕏</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dirty="0"/>
              </a:p>
            </p:txBody>
          </p:sp>
        </mc:Choice>
        <mc:Fallback>
          <p:sp>
            <p:nvSpPr>
              <p:cNvPr id="25" name="Equation">
                <a:extLst>
                  <a:ext uri="{FF2B5EF4-FFF2-40B4-BE49-F238E27FC236}">
                    <a16:creationId xmlns:a16="http://schemas.microsoft.com/office/drawing/2014/main" id="{DBF52FFF-9AD6-BF40-B043-5132EFF7A6BB}"/>
                  </a:ext>
                </a:extLst>
              </p:cNvPr>
              <p:cNvSpPr txBox="1">
                <a:spLocks noRot="1" noChangeAspect="1" noMove="1" noResize="1" noEditPoints="1" noAdjustHandles="1" noChangeArrowheads="1" noChangeShapeType="1" noTextEdit="1"/>
              </p:cNvSpPr>
              <p:nvPr/>
            </p:nvSpPr>
            <p:spPr>
              <a:xfrm>
                <a:off x="10534344" y="4225438"/>
                <a:ext cx="699390" cy="306325"/>
              </a:xfrm>
              <a:prstGeom prst="rect">
                <a:avLst/>
              </a:prstGeom>
              <a:blipFill>
                <a:blip r:embed="rId3"/>
                <a:stretch>
                  <a:fillRect l="-12281" r="-12281" b="-60000"/>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6" name="Equation">
                <a:extLst>
                  <a:ext uri="{FF2B5EF4-FFF2-40B4-BE49-F238E27FC236}">
                    <a16:creationId xmlns:a16="http://schemas.microsoft.com/office/drawing/2014/main" id="{F8B28B0C-595D-6F4B-87AA-9D4F138B7C6F}"/>
                  </a:ext>
                </a:extLst>
              </p:cNvPr>
              <p:cNvSpPr txBox="1"/>
              <p:nvPr/>
            </p:nvSpPr>
            <p:spPr>
              <a:xfrm>
                <a:off x="8844461" y="3895452"/>
                <a:ext cx="931758" cy="262891"/>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𝕏</m:t>
                      </m:r>
                    </m:oMath>
                  </m:oMathPara>
                </a14:m>
                <a:endParaRPr sz="3000"/>
              </a:p>
            </p:txBody>
          </p:sp>
        </mc:Choice>
        <mc:Fallback>
          <p:sp>
            <p:nvSpPr>
              <p:cNvPr id="26" name="Equation">
                <a:extLst>
                  <a:ext uri="{FF2B5EF4-FFF2-40B4-BE49-F238E27FC236}">
                    <a16:creationId xmlns:a16="http://schemas.microsoft.com/office/drawing/2014/main" id="{F8B28B0C-595D-6F4B-87AA-9D4F138B7C6F}"/>
                  </a:ext>
                </a:extLst>
              </p:cNvPr>
              <p:cNvSpPr txBox="1">
                <a:spLocks noRot="1" noChangeAspect="1" noMove="1" noResize="1" noEditPoints="1" noAdjustHandles="1" noChangeArrowheads="1" noChangeShapeType="1" noTextEdit="1"/>
              </p:cNvSpPr>
              <p:nvPr/>
            </p:nvSpPr>
            <p:spPr>
              <a:xfrm>
                <a:off x="8844461" y="3895452"/>
                <a:ext cx="931758" cy="262891"/>
              </a:xfrm>
              <a:prstGeom prst="rect">
                <a:avLst/>
              </a:prstGeom>
              <a:blipFill>
                <a:blip r:embed="rId4"/>
                <a:stretch>
                  <a:fillRect l="-9459" r="-12162" b="-90476"/>
                </a:stretch>
              </a:blipFill>
              <a:ln w="12700">
                <a:miter lim="400000"/>
              </a:ln>
            </p:spPr>
            <p:txBody>
              <a:bodyPr/>
              <a:lstStyle/>
              <a:p>
                <a:r>
                  <a:rPr lang="nl-NL">
                    <a:noFill/>
                  </a:rPr>
                  <a:t> </a:t>
                </a:r>
              </a:p>
            </p:txBody>
          </p:sp>
        </mc:Fallback>
      </mc:AlternateContent>
      <p:sp>
        <p:nvSpPr>
          <p:cNvPr id="27" name="Dataset">
            <a:extLst>
              <a:ext uri="{FF2B5EF4-FFF2-40B4-BE49-F238E27FC236}">
                <a16:creationId xmlns:a16="http://schemas.microsoft.com/office/drawing/2014/main" id="{20B0786D-612E-2D4F-95C8-C87C86AF145F}"/>
              </a:ext>
            </a:extLst>
          </p:cNvPr>
          <p:cNvSpPr txBox="1"/>
          <p:nvPr/>
        </p:nvSpPr>
        <p:spPr>
          <a:xfrm>
            <a:off x="10306887" y="2916582"/>
            <a:ext cx="1076834"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Dataset</a:t>
            </a:r>
          </a:p>
        </p:txBody>
      </p:sp>
      <p:sp>
        <p:nvSpPr>
          <p:cNvPr id="28" name="Network">
            <a:extLst>
              <a:ext uri="{FF2B5EF4-FFF2-40B4-BE49-F238E27FC236}">
                <a16:creationId xmlns:a16="http://schemas.microsoft.com/office/drawing/2014/main" id="{2B4FA97E-3999-0341-A78C-B973A7C5AE6B}"/>
              </a:ext>
            </a:extLst>
          </p:cNvPr>
          <p:cNvSpPr txBox="1"/>
          <p:nvPr/>
        </p:nvSpPr>
        <p:spPr>
          <a:xfrm>
            <a:off x="7137820" y="2916582"/>
            <a:ext cx="1164286"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Network</a:t>
            </a:r>
          </a:p>
        </p:txBody>
      </p:sp>
      <p:sp>
        <p:nvSpPr>
          <p:cNvPr id="29" name="Loss">
            <a:extLst>
              <a:ext uri="{FF2B5EF4-FFF2-40B4-BE49-F238E27FC236}">
                <a16:creationId xmlns:a16="http://schemas.microsoft.com/office/drawing/2014/main" id="{DDEE2EA3-74C7-754D-89A2-03AC6CAEAECA}"/>
              </a:ext>
            </a:extLst>
          </p:cNvPr>
          <p:cNvSpPr txBox="1"/>
          <p:nvPr/>
        </p:nvSpPr>
        <p:spPr>
          <a:xfrm>
            <a:off x="8955629" y="7786189"/>
            <a:ext cx="709423"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rPr dirty="0"/>
              <a:t>Loss</a:t>
            </a:r>
          </a:p>
        </p:txBody>
      </p:sp>
      <mc:AlternateContent xmlns:mc="http://schemas.openxmlformats.org/markup-compatibility/2006">
        <mc:Choice xmlns:a14="http://schemas.microsoft.com/office/drawing/2010/main" Requires="a14">
          <p:sp>
            <p:nvSpPr>
              <p:cNvPr id="30" name="Equation">
                <a:extLst>
                  <a:ext uri="{FF2B5EF4-FFF2-40B4-BE49-F238E27FC236}">
                    <a16:creationId xmlns:a16="http://schemas.microsoft.com/office/drawing/2014/main" id="{F35FCC94-0D1E-3A4D-8927-92F25E0B0BE6}"/>
                  </a:ext>
                </a:extLst>
              </p:cNvPr>
              <p:cNvSpPr txBox="1"/>
              <p:nvPr/>
            </p:nvSpPr>
            <p:spPr>
              <a:xfrm>
                <a:off x="10216061" y="5699498"/>
                <a:ext cx="912327" cy="331090"/>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𝑦</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p:sp>
            <p:nvSpPr>
              <p:cNvPr id="30" name="Equation">
                <a:extLst>
                  <a:ext uri="{FF2B5EF4-FFF2-40B4-BE49-F238E27FC236}">
                    <a16:creationId xmlns:a16="http://schemas.microsoft.com/office/drawing/2014/main" id="{F35FCC94-0D1E-3A4D-8927-92F25E0B0BE6}"/>
                  </a:ext>
                </a:extLst>
              </p:cNvPr>
              <p:cNvSpPr txBox="1">
                <a:spLocks noRot="1" noChangeAspect="1" noMove="1" noResize="1" noEditPoints="1" noAdjustHandles="1" noChangeArrowheads="1" noChangeShapeType="1" noTextEdit="1"/>
              </p:cNvSpPr>
              <p:nvPr/>
            </p:nvSpPr>
            <p:spPr>
              <a:xfrm>
                <a:off x="10216061" y="5699498"/>
                <a:ext cx="912327" cy="331090"/>
              </a:xfrm>
              <a:prstGeom prst="rect">
                <a:avLst/>
              </a:prstGeom>
              <a:blipFill>
                <a:blip r:embed="rId5"/>
                <a:stretch>
                  <a:fillRect l="-13889" r="-15278" b="-66667"/>
                </a:stretch>
              </a:blipFill>
              <a:ln w="12700">
                <a:miter lim="400000"/>
              </a:ln>
            </p:spPr>
            <p:txBody>
              <a:bodyPr/>
              <a:lstStyle/>
              <a:p>
                <a:r>
                  <a:rPr lang="nl-NL">
                    <a:noFill/>
                  </a:rPr>
                  <a:t> </a:t>
                </a:r>
              </a:p>
            </p:txBody>
          </p:sp>
        </mc:Fallback>
      </mc:AlternateContent>
      <p:sp>
        <p:nvSpPr>
          <p:cNvPr id="31" name="Line">
            <a:extLst>
              <a:ext uri="{FF2B5EF4-FFF2-40B4-BE49-F238E27FC236}">
                <a16:creationId xmlns:a16="http://schemas.microsoft.com/office/drawing/2014/main" id="{6D908C71-23E3-C449-BB58-8881F00B0217}"/>
              </a:ext>
            </a:extLst>
          </p:cNvPr>
          <p:cNvSpPr/>
          <p:nvPr/>
        </p:nvSpPr>
        <p:spPr>
          <a:xfrm flipH="1">
            <a:off x="9714855" y="5135828"/>
            <a:ext cx="570271" cy="761078"/>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 name="Rectangle">
            <a:extLst>
              <a:ext uri="{FF2B5EF4-FFF2-40B4-BE49-F238E27FC236}">
                <a16:creationId xmlns:a16="http://schemas.microsoft.com/office/drawing/2014/main" id="{17F1D86A-468D-2C40-B2C2-EC1E1C02D906}"/>
              </a:ext>
            </a:extLst>
          </p:cNvPr>
          <p:cNvSpPr/>
          <p:nvPr/>
        </p:nvSpPr>
        <p:spPr>
          <a:xfrm>
            <a:off x="6502400" y="2868221"/>
            <a:ext cx="5615881" cy="535464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EACD247-AC8D-FB4F-BE78-B4D202B3F5DB}"/>
                  </a:ext>
                </a:extLst>
              </p:cNvPr>
              <p:cNvSpPr txBox="1"/>
              <p:nvPr/>
            </p:nvSpPr>
            <p:spPr>
              <a:xfrm>
                <a:off x="6976397" y="4122948"/>
                <a:ext cx="1480534"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𝑓</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𝑥</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p:sp>
            <p:nvSpPr>
              <p:cNvPr id="33" name="TextBox 32">
                <a:extLst>
                  <a:ext uri="{FF2B5EF4-FFF2-40B4-BE49-F238E27FC236}">
                    <a16:creationId xmlns:a16="http://schemas.microsoft.com/office/drawing/2014/main" id="{3EACD247-AC8D-FB4F-BE78-B4D202B3F5DB}"/>
                  </a:ext>
                </a:extLst>
              </p:cNvPr>
              <p:cNvSpPr txBox="1">
                <a:spLocks noRot="1" noChangeAspect="1" noMove="1" noResize="1" noEditPoints="1" noAdjustHandles="1" noChangeArrowheads="1" noChangeShapeType="1" noTextEdit="1"/>
              </p:cNvSpPr>
              <p:nvPr/>
            </p:nvSpPr>
            <p:spPr>
              <a:xfrm>
                <a:off x="6976397" y="4122948"/>
                <a:ext cx="1480534" cy="430887"/>
              </a:xfrm>
              <a:prstGeom prst="rect">
                <a:avLst/>
              </a:prstGeom>
              <a:blipFill>
                <a:blip r:embed="rId6"/>
                <a:stretch>
                  <a:fillRect l="-10169" t="-14286" b="-34286"/>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0A376A55-3C4F-3949-B0F9-212B956EEED0}"/>
                  </a:ext>
                </a:extLst>
              </p:cNvPr>
              <p:cNvSpPr txBox="1"/>
              <p:nvPr/>
            </p:nvSpPr>
            <p:spPr>
              <a:xfrm>
                <a:off x="8465072" y="5168449"/>
                <a:ext cx="30591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p:sp>
            <p:nvSpPr>
              <p:cNvPr id="34" name="TextBox 33">
                <a:extLst>
                  <a:ext uri="{FF2B5EF4-FFF2-40B4-BE49-F238E27FC236}">
                    <a16:creationId xmlns:a16="http://schemas.microsoft.com/office/drawing/2014/main" id="{0A376A55-3C4F-3949-B0F9-212B956EEED0}"/>
                  </a:ext>
                </a:extLst>
              </p:cNvPr>
              <p:cNvSpPr txBox="1">
                <a:spLocks noRot="1" noChangeAspect="1" noMove="1" noResize="1" noEditPoints="1" noAdjustHandles="1" noChangeArrowheads="1" noChangeShapeType="1" noTextEdit="1"/>
              </p:cNvSpPr>
              <p:nvPr/>
            </p:nvSpPr>
            <p:spPr>
              <a:xfrm>
                <a:off x="8465072" y="5168449"/>
                <a:ext cx="305918" cy="430887"/>
              </a:xfrm>
              <a:prstGeom prst="rect">
                <a:avLst/>
              </a:prstGeom>
              <a:blipFill>
                <a:blip r:embed="rId7"/>
                <a:stretch>
                  <a:fillRect l="-36000" t="-14286" r="-4000" b="-22857"/>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C51C650-AF80-3D4D-BDE0-251633D988BC}"/>
                  </a:ext>
                </a:extLst>
              </p:cNvPr>
              <p:cNvSpPr txBox="1"/>
              <p:nvPr/>
            </p:nvSpPr>
            <p:spPr>
              <a:xfrm>
                <a:off x="8778642" y="6594408"/>
                <a:ext cx="10693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𝑙</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p:sp>
            <p:nvSpPr>
              <p:cNvPr id="35" name="TextBox 34">
                <a:extLst>
                  <a:ext uri="{FF2B5EF4-FFF2-40B4-BE49-F238E27FC236}">
                    <a16:creationId xmlns:a16="http://schemas.microsoft.com/office/drawing/2014/main" id="{7C51C650-AF80-3D4D-BDE0-251633D988BC}"/>
                  </a:ext>
                </a:extLst>
              </p:cNvPr>
              <p:cNvSpPr txBox="1">
                <a:spLocks noRot="1" noChangeAspect="1" noMove="1" noResize="1" noEditPoints="1" noAdjustHandles="1" noChangeArrowheads="1" noChangeShapeType="1" noTextEdit="1"/>
              </p:cNvSpPr>
              <p:nvPr/>
            </p:nvSpPr>
            <p:spPr>
              <a:xfrm>
                <a:off x="8778642" y="6594408"/>
                <a:ext cx="1069395" cy="430887"/>
              </a:xfrm>
              <a:prstGeom prst="rect">
                <a:avLst/>
              </a:prstGeom>
              <a:blipFill>
                <a:blip r:embed="rId8"/>
                <a:stretch>
                  <a:fillRect l="-10588" t="-11429" r="-5882" b="-34286"/>
                </a:stretch>
              </a:blipFill>
              <a:ln w="12700" cap="flat">
                <a:noFill/>
                <a:miter lim="400000"/>
              </a:ln>
              <a:effectLst/>
            </p:spPr>
            <p:txBody>
              <a:bodyPr/>
              <a:lstStyle/>
              <a:p>
                <a:r>
                  <a:rPr lang="nl-NL">
                    <a:noFill/>
                  </a:rPr>
                  <a:t> </a:t>
                </a:r>
              </a:p>
            </p:txBody>
          </p:sp>
        </mc:Fallback>
      </mc:AlternateContent>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ource: https://ermongroup.github.io/cs228-notes/extras/vae/"/>
          <p:cNvSpPr txBox="1"/>
          <p:nvPr/>
        </p:nvSpPr>
        <p:spPr>
          <a:xfrm>
            <a:off x="4192371" y="9243988"/>
            <a:ext cx="6144058"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https://ermongroup.github.io/cs228-notes/extras/vae/</a:t>
            </a:r>
          </a:p>
        </p:txBody>
      </p:sp>
      <p:sp>
        <p:nvSpPr>
          <p:cNvPr id="327"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sp>
        <p:nvSpPr>
          <p:cNvPr id="328" name="Interpolation"/>
          <p:cNvSpPr txBox="1"/>
          <p:nvPr/>
        </p:nvSpPr>
        <p:spPr>
          <a:xfrm>
            <a:off x="5379783" y="1675979"/>
            <a:ext cx="2245234"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Interpolation</a:t>
            </a:r>
          </a:p>
        </p:txBody>
      </p:sp>
      <p:pic>
        <p:nvPicPr>
          <p:cNvPr id="329" name="mnist_interpolation.png" descr="mnist_interpolation.png"/>
          <p:cNvPicPr>
            <a:picLocks noChangeAspect="1"/>
          </p:cNvPicPr>
          <p:nvPr/>
        </p:nvPicPr>
        <p:blipFill>
          <a:blip r:embed="rId2"/>
          <a:stretch>
            <a:fillRect/>
          </a:stretch>
        </p:blipFill>
        <p:spPr>
          <a:xfrm>
            <a:off x="3566914" y="2752526"/>
            <a:ext cx="5588001" cy="57023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he latent space in normal autoencoders does not allow us to do this well.…"/>
          <p:cNvSpPr txBox="1">
            <a:spLocks noGrp="1"/>
          </p:cNvSpPr>
          <p:nvPr>
            <p:ph type="body" idx="1"/>
          </p:nvPr>
        </p:nvSpPr>
        <p:spPr>
          <a:xfrm>
            <a:off x="952500" y="2590800"/>
            <a:ext cx="11099800" cy="6299200"/>
          </a:xfrm>
          <a:prstGeom prst="rect">
            <a:avLst/>
          </a:prstGeom>
        </p:spPr>
        <p:txBody>
          <a:bodyPr/>
          <a:lstStyle/>
          <a:p>
            <a:pPr lvl="1"/>
            <a:r>
              <a:t>The latent space in normal autoencoders does not allow us to do this well.</a:t>
            </a:r>
          </a:p>
          <a:p>
            <a:pPr lvl="1"/>
            <a:r>
              <a:t>The space is "not smooth" so the output is very distorted.</a:t>
            </a:r>
          </a:p>
          <a:p>
            <a:pPr lvl="2"/>
            <a:r>
              <a:t>When we decode some latent representations we get garbage out.</a:t>
            </a:r>
          </a:p>
          <a:p>
            <a:pPr lvl="1"/>
            <a:r>
              <a:t>The variational autoencoder (VAE) (2014, Kingma &amp; Welling) allows us to do this by adding some randomness to our latent space.</a:t>
            </a:r>
          </a:p>
          <a:p>
            <a:pPr lvl="1"/>
            <a:r>
              <a:t>By making the decoder deal with some randomness, the latent space becomes more smooth.</a:t>
            </a:r>
          </a:p>
        </p:txBody>
      </p:sp>
      <p:sp>
        <p:nvSpPr>
          <p:cNvPr id="332" name="Variational 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72516">
              <a:defRPr sz="7840" b="0">
                <a:latin typeface="+mn-lt"/>
                <a:ea typeface="+mn-ea"/>
                <a:cs typeface="+mn-cs"/>
                <a:sym typeface="Helvetica Neue Medium"/>
              </a:defRPr>
            </a:lvl1pPr>
          </a:lstStyle>
          <a:p>
            <a:r>
              <a:t>Variational Autoencoder</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Variational 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72516">
              <a:defRPr sz="7840" b="0">
                <a:latin typeface="+mn-lt"/>
                <a:ea typeface="+mn-ea"/>
                <a:cs typeface="+mn-cs"/>
                <a:sym typeface="Helvetica Neue Medium"/>
              </a:defRPr>
            </a:lvl1pPr>
          </a:lstStyle>
          <a:p>
            <a:r>
              <a:t>Variational Autoencoder</a:t>
            </a:r>
          </a:p>
        </p:txBody>
      </p:sp>
      <p:pic>
        <p:nvPicPr>
          <p:cNvPr id="335" name="VAE_complete.png" descr="VAE_complete.png"/>
          <p:cNvPicPr>
            <a:picLocks noChangeAspect="1"/>
          </p:cNvPicPr>
          <p:nvPr/>
        </p:nvPicPr>
        <p:blipFill>
          <a:blip r:embed="rId2"/>
          <a:stretch>
            <a:fillRect/>
          </a:stretch>
        </p:blipFill>
        <p:spPr>
          <a:xfrm>
            <a:off x="1168400" y="4853384"/>
            <a:ext cx="10668000" cy="4572001"/>
          </a:xfrm>
          <a:prstGeom prst="rect">
            <a:avLst/>
          </a:prstGeom>
          <a:ln w="12700">
            <a:miter lim="400000"/>
          </a:ln>
        </p:spPr>
      </p:pic>
      <p:sp>
        <p:nvSpPr>
          <p:cNvPr id="336" name="The encoder outputs the parameters (mean and standard deviation) for a multinomial (many dimensions) normal distribution.…"/>
          <p:cNvSpPr txBox="1">
            <a:spLocks noGrp="1"/>
          </p:cNvSpPr>
          <p:nvPr>
            <p:ph type="body" sz="quarter" idx="1"/>
          </p:nvPr>
        </p:nvSpPr>
        <p:spPr>
          <a:xfrm>
            <a:off x="952500" y="2590800"/>
            <a:ext cx="10788105" cy="2295774"/>
          </a:xfrm>
          <a:prstGeom prst="rect">
            <a:avLst/>
          </a:prstGeom>
        </p:spPr>
        <p:txBody>
          <a:bodyPr>
            <a:normAutofit lnSpcReduction="10000"/>
          </a:bodyPr>
          <a:lstStyle/>
          <a:p>
            <a:pPr marL="603504" lvl="1" indent="-301752" defTabSz="514095">
              <a:spcBef>
                <a:spcPts val="2800"/>
              </a:spcBef>
              <a:defRPr sz="2464"/>
            </a:pPr>
            <a:r>
              <a:t>The encoder outputs the parameters (mean and standard deviation) for a multinomial (many dimensions) normal distribution.</a:t>
            </a:r>
          </a:p>
          <a:p>
            <a:pPr marL="603504" lvl="1" indent="-301752" defTabSz="514095">
              <a:spcBef>
                <a:spcPts val="2800"/>
              </a:spcBef>
              <a:defRPr sz="2464"/>
            </a:pPr>
            <a:r>
              <a:t>We then </a:t>
            </a:r>
            <a:r>
              <a:rPr b="1"/>
              <a:t>sample</a:t>
            </a:r>
            <a:r>
              <a:t> a vector as the representation for the input.</a:t>
            </a:r>
          </a:p>
          <a:p>
            <a:pPr marL="603504" lvl="1" indent="-301752" defTabSz="514095">
              <a:spcBef>
                <a:spcPts val="2800"/>
              </a:spcBef>
              <a:defRPr sz="2464"/>
            </a:pPr>
            <a:r>
              <a:t>We have just added some random elements to our model.</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Variational 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72516">
              <a:defRPr sz="7840" b="0">
                <a:latin typeface="+mn-lt"/>
                <a:ea typeface="+mn-ea"/>
                <a:cs typeface="+mn-cs"/>
                <a:sym typeface="Helvetica Neue Medium"/>
              </a:defRPr>
            </a:lvl1pPr>
          </a:lstStyle>
          <a:p>
            <a:r>
              <a:t>Variational Autoencoder</a:t>
            </a:r>
          </a:p>
        </p:txBody>
      </p:sp>
      <p:sp>
        <p:nvSpPr>
          <p:cNvPr id="339" name="Body"/>
          <p:cNvSpPr txBox="1">
            <a:spLocks noGrp="1"/>
          </p:cNvSpPr>
          <p:nvPr>
            <p:ph type="body" sz="quarter" idx="1"/>
          </p:nvPr>
        </p:nvSpPr>
        <p:spPr>
          <a:xfrm>
            <a:off x="952500" y="2590800"/>
            <a:ext cx="10788105" cy="2295774"/>
          </a:xfrm>
          <a:prstGeom prst="rect">
            <a:avLst/>
          </a:prstGeom>
        </p:spPr>
        <p:txBody>
          <a:bodyPr/>
          <a:lstStyle/>
          <a:p>
            <a:pPr lvl="1"/>
            <a:endParaRPr/>
          </a:p>
        </p:txBody>
      </p:sp>
      <p:pic>
        <p:nvPicPr>
          <p:cNvPr id="340" name="vae-gaussian.png" descr="vae-gaussian.png"/>
          <p:cNvPicPr>
            <a:picLocks noChangeAspect="1"/>
          </p:cNvPicPr>
          <p:nvPr/>
        </p:nvPicPr>
        <p:blipFill>
          <a:blip r:embed="rId2"/>
          <a:stretch>
            <a:fillRect/>
          </a:stretch>
        </p:blipFill>
        <p:spPr>
          <a:xfrm>
            <a:off x="112514" y="2728299"/>
            <a:ext cx="13004801" cy="602420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Variational 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72516">
              <a:defRPr sz="7840" b="0">
                <a:latin typeface="+mn-lt"/>
                <a:ea typeface="+mn-ea"/>
                <a:cs typeface="+mn-cs"/>
                <a:sym typeface="Helvetica Neue Medium"/>
              </a:defRPr>
            </a:lvl1pPr>
          </a:lstStyle>
          <a:p>
            <a:r>
              <a:t>Variational Autoencoder</a:t>
            </a:r>
          </a:p>
        </p:txBody>
      </p:sp>
      <p:sp>
        <p:nvSpPr>
          <p:cNvPr id="343" name="Body"/>
          <p:cNvSpPr txBox="1">
            <a:spLocks noGrp="1"/>
          </p:cNvSpPr>
          <p:nvPr>
            <p:ph type="body" sz="quarter" idx="1"/>
          </p:nvPr>
        </p:nvSpPr>
        <p:spPr>
          <a:xfrm>
            <a:off x="952500" y="2590800"/>
            <a:ext cx="10788105" cy="2295774"/>
          </a:xfrm>
          <a:prstGeom prst="rect">
            <a:avLst/>
          </a:prstGeom>
        </p:spPr>
        <p:txBody>
          <a:bodyPr/>
          <a:lstStyle/>
          <a:p>
            <a:pPr lvl="1"/>
            <a:endParaRPr/>
          </a:p>
        </p:txBody>
      </p:sp>
      <p:pic>
        <p:nvPicPr>
          <p:cNvPr id="344" name="variational_drug_design.png" descr="variational_drug_design.png"/>
          <p:cNvPicPr>
            <a:picLocks noChangeAspect="1"/>
          </p:cNvPicPr>
          <p:nvPr/>
        </p:nvPicPr>
        <p:blipFill>
          <a:blip r:embed="rId2"/>
          <a:stretch>
            <a:fillRect/>
          </a:stretch>
        </p:blipFill>
        <p:spPr>
          <a:xfrm>
            <a:off x="1157932" y="2114999"/>
            <a:ext cx="10542271" cy="6967592"/>
          </a:xfrm>
          <a:prstGeom prst="rect">
            <a:avLst/>
          </a:prstGeom>
          <a:ln w="12700">
            <a:miter lim="400000"/>
          </a:ln>
        </p:spPr>
      </p:pic>
      <p:sp>
        <p:nvSpPr>
          <p:cNvPr id="345" name="Source: Automatic Chemical Designusing Variational Autoencoders (2016, Gómez-Bombarelli et al.)"/>
          <p:cNvSpPr txBox="1"/>
          <p:nvPr/>
        </p:nvSpPr>
        <p:spPr>
          <a:xfrm>
            <a:off x="1104442" y="9221340"/>
            <a:ext cx="9703716"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Automatic Chemical Designusing Variational Autoencoders (2016, Gómez-Bombarelli et al.)</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Variational 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72516">
              <a:defRPr sz="7840" b="0">
                <a:latin typeface="+mn-lt"/>
                <a:ea typeface="+mn-ea"/>
                <a:cs typeface="+mn-cs"/>
                <a:sym typeface="Helvetica Neue Medium"/>
              </a:defRPr>
            </a:lvl1pPr>
          </a:lstStyle>
          <a:p>
            <a:r>
              <a:t>Variational Autoencoder</a:t>
            </a:r>
          </a:p>
        </p:txBody>
      </p:sp>
      <p:sp>
        <p:nvSpPr>
          <p:cNvPr id="348" name="Body"/>
          <p:cNvSpPr txBox="1">
            <a:spLocks noGrp="1"/>
          </p:cNvSpPr>
          <p:nvPr>
            <p:ph type="body" sz="quarter" idx="1"/>
          </p:nvPr>
        </p:nvSpPr>
        <p:spPr>
          <a:xfrm>
            <a:off x="952500" y="2590800"/>
            <a:ext cx="10788105" cy="2295774"/>
          </a:xfrm>
          <a:prstGeom prst="rect">
            <a:avLst/>
          </a:prstGeom>
        </p:spPr>
        <p:txBody>
          <a:bodyPr/>
          <a:lstStyle/>
          <a:p>
            <a:pPr lvl="1"/>
            <a:endParaRPr/>
          </a:p>
        </p:txBody>
      </p:sp>
      <p:sp>
        <p:nvSpPr>
          <p:cNvPr id="349" name="Source: Generating Sentences from a Continuous Space (2016, Bowman et al.)"/>
          <p:cNvSpPr txBox="1"/>
          <p:nvPr/>
        </p:nvSpPr>
        <p:spPr>
          <a:xfrm>
            <a:off x="2107641" y="9221340"/>
            <a:ext cx="7697318"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Generating Sentences from a Continuous Space (2016, Bowman et al.)</a:t>
            </a:r>
          </a:p>
        </p:txBody>
      </p:sp>
      <p:pic>
        <p:nvPicPr>
          <p:cNvPr id="350" name="ae_sentence.png" descr="ae_sentence.png"/>
          <p:cNvPicPr>
            <a:picLocks noChangeAspect="1"/>
          </p:cNvPicPr>
          <p:nvPr/>
        </p:nvPicPr>
        <p:blipFill>
          <a:blip r:embed="rId2"/>
          <a:stretch>
            <a:fillRect/>
          </a:stretch>
        </p:blipFill>
        <p:spPr>
          <a:xfrm>
            <a:off x="960586" y="5178722"/>
            <a:ext cx="4953001" cy="3568701"/>
          </a:xfrm>
          <a:prstGeom prst="rect">
            <a:avLst/>
          </a:prstGeom>
          <a:ln w="12700">
            <a:miter lim="400000"/>
          </a:ln>
        </p:spPr>
      </p:pic>
      <p:pic>
        <p:nvPicPr>
          <p:cNvPr id="351" name="vae_sentence_model.png" descr="vae_sentence_model.png"/>
          <p:cNvPicPr>
            <a:picLocks noChangeAspect="1"/>
          </p:cNvPicPr>
          <p:nvPr/>
        </p:nvPicPr>
        <p:blipFill>
          <a:blip r:embed="rId3"/>
          <a:stretch>
            <a:fillRect/>
          </a:stretch>
        </p:blipFill>
        <p:spPr>
          <a:xfrm>
            <a:off x="3774802" y="1974304"/>
            <a:ext cx="5143501" cy="2730501"/>
          </a:xfrm>
          <a:prstGeom prst="rect">
            <a:avLst/>
          </a:prstGeom>
          <a:ln w="12700">
            <a:miter lim="400000"/>
          </a:ln>
        </p:spPr>
      </p:pic>
      <p:sp>
        <p:nvSpPr>
          <p:cNvPr id="352" name="Autoencoder"/>
          <p:cNvSpPr txBox="1"/>
          <p:nvPr/>
        </p:nvSpPr>
        <p:spPr>
          <a:xfrm>
            <a:off x="2630982" y="4773260"/>
            <a:ext cx="1367436" cy="337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Autoencoder</a:t>
            </a:r>
          </a:p>
        </p:txBody>
      </p:sp>
      <p:sp>
        <p:nvSpPr>
          <p:cNvPr id="353" name="Variational Autoencoder"/>
          <p:cNvSpPr txBox="1"/>
          <p:nvPr/>
        </p:nvSpPr>
        <p:spPr>
          <a:xfrm>
            <a:off x="8519312" y="4549567"/>
            <a:ext cx="2443176"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Variational Autoencoder</a:t>
            </a:r>
          </a:p>
        </p:txBody>
      </p:sp>
      <p:pic>
        <p:nvPicPr>
          <p:cNvPr id="354" name="vae_sentence.png" descr="vae_sentence.png"/>
          <p:cNvPicPr>
            <a:picLocks noChangeAspect="1"/>
          </p:cNvPicPr>
          <p:nvPr/>
        </p:nvPicPr>
        <p:blipFill>
          <a:blip r:embed="rId4"/>
          <a:stretch>
            <a:fillRect/>
          </a:stretch>
        </p:blipFill>
        <p:spPr>
          <a:xfrm>
            <a:off x="6598890" y="4914006"/>
            <a:ext cx="5016501" cy="427990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he latent space in VAEs is (mostly) smooth in the sense that if we interpolate in that space we get something novel, something which was not trained on but looks &quot;real&quot;.…"/>
          <p:cNvSpPr txBox="1">
            <a:spLocks noGrp="1"/>
          </p:cNvSpPr>
          <p:nvPr>
            <p:ph type="body" idx="1"/>
          </p:nvPr>
        </p:nvSpPr>
        <p:spPr>
          <a:xfrm>
            <a:off x="952500" y="2590800"/>
            <a:ext cx="11099800" cy="6299200"/>
          </a:xfrm>
          <a:prstGeom prst="rect">
            <a:avLst/>
          </a:prstGeom>
        </p:spPr>
        <p:txBody>
          <a:bodyPr/>
          <a:lstStyle/>
          <a:p>
            <a:pPr lvl="1"/>
            <a:r>
              <a:rPr dirty="0"/>
              <a:t>The latent space in VAEs is (mostly) smooth in the sense that if we interpolate in that space we get something novel, something which was not trained on but looks "real".</a:t>
            </a:r>
          </a:p>
          <a:p>
            <a:pPr lvl="1"/>
            <a:r>
              <a:rPr dirty="0"/>
              <a:t>To make sure that the latent space follows the rules which we expect (</a:t>
            </a:r>
            <a:r>
              <a:rPr lang="en-US" dirty="0"/>
              <a:t>e.g. </a:t>
            </a:r>
            <a:r>
              <a:rPr dirty="0"/>
              <a:t>grammatical rules), we need to add extra terms to our loss function, so that when something breaks these rules, additional loss is applied.</a:t>
            </a:r>
          </a:p>
        </p:txBody>
      </p:sp>
      <p:sp>
        <p:nvSpPr>
          <p:cNvPr id="357" name="Variational 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72516">
              <a:defRPr sz="7840" b="0">
                <a:latin typeface="+mn-lt"/>
                <a:ea typeface="+mn-ea"/>
                <a:cs typeface="+mn-cs"/>
                <a:sym typeface="Helvetica Neue Medium"/>
              </a:defRPr>
            </a:lvl1pPr>
          </a:lstStyle>
          <a:p>
            <a:r>
              <a:t>Variational Autoencoder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Hands-on"/>
          <p:cNvSpPr txBox="1">
            <a:spLocks noGrp="1"/>
          </p:cNvSpPr>
          <p:nvPr>
            <p:ph type="title"/>
          </p:nvPr>
        </p:nvSpPr>
        <p:spPr>
          <a:xfrm>
            <a:off x="952500" y="254000"/>
            <a:ext cx="11099800" cy="1318370"/>
          </a:xfrm>
          <a:prstGeom prst="rect">
            <a:avLst/>
          </a:prstGeom>
        </p:spPr>
        <p:txBody>
          <a:bodyPr>
            <a:normAutofit fontScale="90000"/>
          </a:bodyPr>
          <a:lstStyle/>
          <a:p>
            <a:r>
              <a:t>Hands-on</a:t>
            </a:r>
          </a:p>
        </p:txBody>
      </p:sp>
      <p:sp>
        <p:nvSpPr>
          <p:cNvPr id="303" name="Go to https://dba.projects.sda.surfsara.nl/…"/>
          <p:cNvSpPr txBox="1">
            <a:spLocks noGrp="1"/>
          </p:cNvSpPr>
          <p:nvPr>
            <p:ph type="body" sz="half" idx="1"/>
          </p:nvPr>
        </p:nvSpPr>
        <p:spPr>
          <a:xfrm>
            <a:off x="952500" y="5291948"/>
            <a:ext cx="11099800" cy="3585352"/>
          </a:xfrm>
          <a:prstGeom prst="rect">
            <a:avLst/>
          </a:prstGeom>
        </p:spPr>
        <p:txBody>
          <a:bodyPr/>
          <a:lstStyle/>
          <a:p>
            <a:pPr marL="0" indent="0" algn="ctr">
              <a:buSzTx/>
              <a:buNone/>
            </a:pPr>
            <a:r>
              <a:rPr lang="en-US" dirty="0"/>
              <a:t>Go to </a:t>
            </a:r>
            <a:r>
              <a:rPr lang="en-US" dirty="0">
                <a:hlinkClick r:id="rId2"/>
              </a:rPr>
              <a:t>https://jupyter.lisa.surfsara.nl:8000</a:t>
            </a:r>
            <a:r>
              <a:rPr lang="en-US" dirty="0"/>
              <a:t> </a:t>
            </a:r>
          </a:p>
          <a:p>
            <a:pPr marL="0" indent="0" algn="ctr">
              <a:buSzTx/>
              <a:buNone/>
            </a:pPr>
            <a:r>
              <a:rPr lang="en-US" dirty="0"/>
              <a:t>or </a:t>
            </a:r>
            <a:r>
              <a:rPr lang="en-US" u="sng" dirty="0">
                <a:hlinkClick r:id="rId3"/>
              </a:rPr>
              <a:t>https://dba.projects.sda.surfsara.nl/</a:t>
            </a:r>
          </a:p>
          <a:p>
            <a:pPr marL="0" indent="0" algn="ctr">
              <a:buSzTx/>
              <a:buNone/>
            </a:pPr>
            <a:r>
              <a:rPr dirty="0"/>
              <a:t>Notebook: </a:t>
            </a:r>
            <a:r>
              <a:rPr lang="en-US" dirty="0">
                <a:latin typeface="Monaco"/>
                <a:ea typeface="Monaco"/>
                <a:cs typeface="Monaco"/>
                <a:sym typeface="Monaco"/>
              </a:rPr>
              <a:t>07-autoencoder</a:t>
            </a:r>
            <a:r>
              <a:rPr dirty="0">
                <a:latin typeface="Monaco"/>
                <a:ea typeface="Monaco"/>
                <a:cs typeface="Monaco"/>
                <a:sym typeface="Monaco"/>
              </a:rPr>
              <a:t>.ipynb</a:t>
            </a:r>
          </a:p>
          <a:p>
            <a:pPr marL="0" indent="0" algn="ctr">
              <a:buSzTx/>
              <a:buNone/>
              <a:defRPr b="1"/>
            </a:pPr>
            <a:r>
              <a:rPr lang="en-US" dirty="0"/>
              <a:t>19:30-20:15</a:t>
            </a:r>
            <a:endParaRPr dirty="0"/>
          </a:p>
        </p:txBody>
      </p:sp>
      <p:pic>
        <p:nvPicPr>
          <p:cNvPr id="304" name="jupyter.png" descr="jupyter.png"/>
          <p:cNvPicPr>
            <a:picLocks noChangeAspect="1"/>
          </p:cNvPicPr>
          <p:nvPr/>
        </p:nvPicPr>
        <p:blipFill>
          <a:blip r:embed="rId4"/>
          <a:stretch>
            <a:fillRect/>
          </a:stretch>
        </p:blipFill>
        <p:spPr>
          <a:xfrm>
            <a:off x="5118289" y="1827392"/>
            <a:ext cx="2768223" cy="3209534"/>
          </a:xfrm>
          <a:prstGeom prst="rect">
            <a:avLst/>
          </a:prstGeom>
          <a:ln w="12700">
            <a:miter lim="400000"/>
          </a:ln>
        </p:spPr>
      </p:pic>
    </p:spTree>
    <p:extLst>
      <p:ext uri="{BB962C8B-B14F-4D97-AF65-F5344CB8AC3E}">
        <p14:creationId xmlns:p14="http://schemas.microsoft.com/office/powerpoint/2010/main" val="306657075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All classifiers are deterministic, most DL models are after they have been trained.…"/>
          <p:cNvSpPr txBox="1">
            <a:spLocks noGrp="1"/>
          </p:cNvSpPr>
          <p:nvPr>
            <p:ph type="body" idx="1"/>
          </p:nvPr>
        </p:nvSpPr>
        <p:spPr>
          <a:xfrm>
            <a:off x="952500" y="2590800"/>
            <a:ext cx="11099800" cy="6198172"/>
          </a:xfrm>
          <a:prstGeom prst="rect">
            <a:avLst/>
          </a:prstGeom>
        </p:spPr>
        <p:txBody>
          <a:bodyPr/>
          <a:lstStyle/>
          <a:p>
            <a:endParaRPr/>
          </a:p>
          <a:p>
            <a:r>
              <a:t>All classifiers are deterministic, most DL models are after they have been trained.</a:t>
            </a:r>
          </a:p>
          <a:p>
            <a:pPr lvl="1"/>
            <a:r>
              <a:t>We just saw VAEs which are not deterministic, but they are not classifiers.</a:t>
            </a:r>
          </a:p>
          <a:p>
            <a:r>
              <a:t>People can "game" these classifiers.</a:t>
            </a:r>
          </a:p>
        </p:txBody>
      </p:sp>
      <p:sp>
        <p:nvSpPr>
          <p:cNvPr id="363" name="Adversarial attack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Adversarial attacks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tarting from 2014, researchers conducted adversarial attacks."/>
          <p:cNvSpPr txBox="1">
            <a:spLocks noGrp="1"/>
          </p:cNvSpPr>
          <p:nvPr>
            <p:ph type="body" sz="quarter" idx="1"/>
          </p:nvPr>
        </p:nvSpPr>
        <p:spPr>
          <a:xfrm>
            <a:off x="952500" y="2590800"/>
            <a:ext cx="11099800" cy="622276"/>
          </a:xfrm>
          <a:prstGeom prst="rect">
            <a:avLst/>
          </a:prstGeom>
        </p:spPr>
        <p:txBody>
          <a:bodyPr/>
          <a:lstStyle/>
          <a:p>
            <a:r>
              <a:t>Starting from 2014, researchers conducted adversarial attacks.</a:t>
            </a:r>
          </a:p>
        </p:txBody>
      </p:sp>
      <p:sp>
        <p:nvSpPr>
          <p:cNvPr id="366" name="Source: https://karpathy.github.io/2015/03/30/breaking-convnets/"/>
          <p:cNvSpPr txBox="1"/>
          <p:nvPr/>
        </p:nvSpPr>
        <p:spPr>
          <a:xfrm>
            <a:off x="4433265" y="9231288"/>
            <a:ext cx="644967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Source: https://karpathy.github.io/2015/03/30/breaking-convnets/</a:t>
            </a:r>
          </a:p>
        </p:txBody>
      </p:sp>
      <p:sp>
        <p:nvSpPr>
          <p:cNvPr id="367" name="Adversarial attack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Adversarial attacks</a:t>
            </a:r>
          </a:p>
        </p:txBody>
      </p:sp>
      <p:pic>
        <p:nvPicPr>
          <p:cNvPr id="368" name="adverserial.jpeg" descr="adverserial.jpeg"/>
          <p:cNvPicPr>
            <a:picLocks noChangeAspect="1"/>
          </p:cNvPicPr>
          <p:nvPr/>
        </p:nvPicPr>
        <p:blipFill>
          <a:blip r:embed="rId2"/>
          <a:stretch>
            <a:fillRect/>
          </a:stretch>
        </p:blipFill>
        <p:spPr>
          <a:xfrm>
            <a:off x="1568450" y="3907145"/>
            <a:ext cx="9867900" cy="5168901"/>
          </a:xfrm>
          <a:prstGeom prst="rect">
            <a:avLst/>
          </a:prstGeom>
          <a:ln w="12700">
            <a:miter lim="400000"/>
          </a:ln>
        </p:spPr>
      </p:pic>
      <p:sp>
        <p:nvSpPr>
          <p:cNvPr id="369" name="https://www.youtube.com/watch?v=PrU9R6eFNTs"/>
          <p:cNvSpPr txBox="1"/>
          <p:nvPr/>
        </p:nvSpPr>
        <p:spPr>
          <a:xfrm>
            <a:off x="976198" y="3228459"/>
            <a:ext cx="848700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42900" indent="-342900" algn="l">
              <a:spcBef>
                <a:spcPts val="3200"/>
              </a:spcBef>
              <a:buSzPct val="145000"/>
              <a:buChar char="•"/>
              <a:defRPr sz="2800" b="0"/>
            </a:lvl1pPr>
          </a:lstStyle>
          <a:p>
            <a:r>
              <a:t>https://www.youtube.com/watch?v=PrU9R6eFNTs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Unsupervised learning"/>
          <p:cNvSpPr txBox="1">
            <a:spLocks noGrp="1"/>
          </p:cNvSpPr>
          <p:nvPr>
            <p:ph type="title"/>
          </p:nvPr>
        </p:nvSpPr>
        <p:spPr>
          <a:prstGeom prst="rect">
            <a:avLst/>
          </a:prstGeom>
        </p:spPr>
        <p:txBody>
          <a:bodyPr/>
          <a:lstStyle/>
          <a:p>
            <a:pPr lvl="1"/>
            <a:r>
              <a:t>Unsupervised learning</a:t>
            </a:r>
          </a:p>
        </p:txBody>
      </p:sp>
      <p:sp>
        <p:nvSpPr>
          <p:cNvPr id="203" name="Can we avoid labelling the data?…"/>
          <p:cNvSpPr txBox="1">
            <a:spLocks noGrp="1"/>
          </p:cNvSpPr>
          <p:nvPr>
            <p:ph type="body" sz="half" idx="1"/>
          </p:nvPr>
        </p:nvSpPr>
        <p:spPr>
          <a:prstGeom prst="rect">
            <a:avLst/>
          </a:prstGeom>
        </p:spPr>
        <p:txBody>
          <a:bodyPr/>
          <a:lstStyle/>
          <a:p>
            <a:r>
              <a:rPr dirty="0"/>
              <a:t>Can we avoid labelling the data?</a:t>
            </a:r>
          </a:p>
          <a:p>
            <a:pPr lvl="1"/>
            <a:r>
              <a:rPr dirty="0"/>
              <a:t>It can be costly.</a:t>
            </a:r>
          </a:p>
          <a:p>
            <a:pPr lvl="1"/>
            <a:r>
              <a:rPr dirty="0"/>
              <a:t>Children do not need every example to be labelled.</a:t>
            </a:r>
          </a:p>
          <a:p>
            <a:r>
              <a:rPr dirty="0"/>
              <a:t>How then do we </a:t>
            </a:r>
            <a:r>
              <a:rPr b="1" dirty="0"/>
              <a:t>evaluate</a:t>
            </a:r>
            <a:r>
              <a:rPr dirty="0"/>
              <a:t> the output of the network?</a:t>
            </a:r>
          </a:p>
          <a:p>
            <a:r>
              <a:rPr dirty="0"/>
              <a:t>What is our </a:t>
            </a:r>
            <a:r>
              <a:rPr b="1" dirty="0"/>
              <a:t>output</a:t>
            </a:r>
            <a:r>
              <a:rPr dirty="0"/>
              <a:t>?</a:t>
            </a:r>
          </a:p>
        </p:txBody>
      </p:sp>
      <p:sp>
        <p:nvSpPr>
          <p:cNvPr id="34" name="Circle">
            <a:extLst>
              <a:ext uri="{FF2B5EF4-FFF2-40B4-BE49-F238E27FC236}">
                <a16:creationId xmlns:a16="http://schemas.microsoft.com/office/drawing/2014/main" id="{AEAFD719-8C67-AC45-AD46-CEA10035C766}"/>
              </a:ext>
            </a:extLst>
          </p:cNvPr>
          <p:cNvSpPr/>
          <p:nvPr/>
        </p:nvSpPr>
        <p:spPr>
          <a:xfrm>
            <a:off x="9904363" y="3414321"/>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35" name="Circle">
            <a:extLst>
              <a:ext uri="{FF2B5EF4-FFF2-40B4-BE49-F238E27FC236}">
                <a16:creationId xmlns:a16="http://schemas.microsoft.com/office/drawing/2014/main" id="{21FE726E-B565-6B40-93DE-E3336D93F916}"/>
              </a:ext>
            </a:extLst>
          </p:cNvPr>
          <p:cNvSpPr/>
          <p:nvPr/>
        </p:nvSpPr>
        <p:spPr>
          <a:xfrm>
            <a:off x="6779021" y="3414321"/>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36" name="Circle">
            <a:extLst>
              <a:ext uri="{FF2B5EF4-FFF2-40B4-BE49-F238E27FC236}">
                <a16:creationId xmlns:a16="http://schemas.microsoft.com/office/drawing/2014/main" id="{052E37C6-1599-0042-87C7-4407BF7FCB6D}"/>
              </a:ext>
            </a:extLst>
          </p:cNvPr>
          <p:cNvSpPr/>
          <p:nvPr/>
        </p:nvSpPr>
        <p:spPr>
          <a:xfrm>
            <a:off x="8290321" y="5847958"/>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37" name="Line">
            <a:extLst>
              <a:ext uri="{FF2B5EF4-FFF2-40B4-BE49-F238E27FC236}">
                <a16:creationId xmlns:a16="http://schemas.microsoft.com/office/drawing/2014/main" id="{7522DB81-1CCC-A84D-B66D-55800714196C}"/>
              </a:ext>
            </a:extLst>
          </p:cNvPr>
          <p:cNvSpPr/>
          <p:nvPr/>
        </p:nvSpPr>
        <p:spPr>
          <a:xfrm flipH="1">
            <a:off x="8664823" y="4310762"/>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8" name="Line">
            <a:extLst>
              <a:ext uri="{FF2B5EF4-FFF2-40B4-BE49-F238E27FC236}">
                <a16:creationId xmlns:a16="http://schemas.microsoft.com/office/drawing/2014/main" id="{ECDDC25C-D58A-9146-B9CC-A2A253548A16}"/>
              </a:ext>
            </a:extLst>
          </p:cNvPr>
          <p:cNvSpPr/>
          <p:nvPr/>
        </p:nvSpPr>
        <p:spPr>
          <a:xfrm>
            <a:off x="8143350" y="5270097"/>
            <a:ext cx="523238" cy="704969"/>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mc:Choice xmlns:a14="http://schemas.microsoft.com/office/drawing/2010/main" Requires="a14">
          <p:sp>
            <p:nvSpPr>
              <p:cNvPr id="39" name="Equation">
                <a:extLst>
                  <a:ext uri="{FF2B5EF4-FFF2-40B4-BE49-F238E27FC236}">
                    <a16:creationId xmlns:a16="http://schemas.microsoft.com/office/drawing/2014/main" id="{E458B831-F325-D34F-8B3D-F589E37BC4E3}"/>
                  </a:ext>
                </a:extLst>
              </p:cNvPr>
              <p:cNvSpPr txBox="1"/>
              <p:nvPr/>
            </p:nvSpPr>
            <p:spPr>
              <a:xfrm>
                <a:off x="10534344" y="4225438"/>
                <a:ext cx="699390" cy="30632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𝕏</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dirty="0"/>
              </a:p>
            </p:txBody>
          </p:sp>
        </mc:Choice>
        <mc:Fallback>
          <p:sp>
            <p:nvSpPr>
              <p:cNvPr id="39" name="Equation">
                <a:extLst>
                  <a:ext uri="{FF2B5EF4-FFF2-40B4-BE49-F238E27FC236}">
                    <a16:creationId xmlns:a16="http://schemas.microsoft.com/office/drawing/2014/main" id="{E458B831-F325-D34F-8B3D-F589E37BC4E3}"/>
                  </a:ext>
                </a:extLst>
              </p:cNvPr>
              <p:cNvSpPr txBox="1">
                <a:spLocks noRot="1" noChangeAspect="1" noMove="1" noResize="1" noEditPoints="1" noAdjustHandles="1" noChangeArrowheads="1" noChangeShapeType="1" noTextEdit="1"/>
              </p:cNvSpPr>
              <p:nvPr/>
            </p:nvSpPr>
            <p:spPr>
              <a:xfrm>
                <a:off x="10534344" y="4225438"/>
                <a:ext cx="699390" cy="306325"/>
              </a:xfrm>
              <a:prstGeom prst="rect">
                <a:avLst/>
              </a:prstGeom>
              <a:blipFill>
                <a:blip r:embed="rId3"/>
                <a:stretch>
                  <a:fillRect l="-12281" r="-12281" b="-60000"/>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40" name="Equation">
                <a:extLst>
                  <a:ext uri="{FF2B5EF4-FFF2-40B4-BE49-F238E27FC236}">
                    <a16:creationId xmlns:a16="http://schemas.microsoft.com/office/drawing/2014/main" id="{70499ECC-7C1B-F749-89D1-AC5140529E7F}"/>
                  </a:ext>
                </a:extLst>
              </p:cNvPr>
              <p:cNvSpPr txBox="1"/>
              <p:nvPr/>
            </p:nvSpPr>
            <p:spPr>
              <a:xfrm>
                <a:off x="8844461" y="3895452"/>
                <a:ext cx="931758" cy="262891"/>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𝕏</m:t>
                      </m:r>
                    </m:oMath>
                  </m:oMathPara>
                </a14:m>
                <a:endParaRPr sz="3000"/>
              </a:p>
            </p:txBody>
          </p:sp>
        </mc:Choice>
        <mc:Fallback>
          <p:sp>
            <p:nvSpPr>
              <p:cNvPr id="40" name="Equation">
                <a:extLst>
                  <a:ext uri="{FF2B5EF4-FFF2-40B4-BE49-F238E27FC236}">
                    <a16:creationId xmlns:a16="http://schemas.microsoft.com/office/drawing/2014/main" id="{70499ECC-7C1B-F749-89D1-AC5140529E7F}"/>
                  </a:ext>
                </a:extLst>
              </p:cNvPr>
              <p:cNvSpPr txBox="1">
                <a:spLocks noRot="1" noChangeAspect="1" noMove="1" noResize="1" noEditPoints="1" noAdjustHandles="1" noChangeArrowheads="1" noChangeShapeType="1" noTextEdit="1"/>
              </p:cNvSpPr>
              <p:nvPr/>
            </p:nvSpPr>
            <p:spPr>
              <a:xfrm>
                <a:off x="8844461" y="3895452"/>
                <a:ext cx="931758" cy="262891"/>
              </a:xfrm>
              <a:prstGeom prst="rect">
                <a:avLst/>
              </a:prstGeom>
              <a:blipFill>
                <a:blip r:embed="rId4"/>
                <a:stretch>
                  <a:fillRect l="-9459" r="-12162" b="-90476"/>
                </a:stretch>
              </a:blipFill>
              <a:ln w="12700">
                <a:miter lim="400000"/>
              </a:ln>
            </p:spPr>
            <p:txBody>
              <a:bodyPr/>
              <a:lstStyle/>
              <a:p>
                <a:r>
                  <a:rPr lang="nl-NL">
                    <a:noFill/>
                  </a:rPr>
                  <a:t> </a:t>
                </a:r>
              </a:p>
            </p:txBody>
          </p:sp>
        </mc:Fallback>
      </mc:AlternateContent>
      <p:sp>
        <p:nvSpPr>
          <p:cNvPr id="41" name="Dataset">
            <a:extLst>
              <a:ext uri="{FF2B5EF4-FFF2-40B4-BE49-F238E27FC236}">
                <a16:creationId xmlns:a16="http://schemas.microsoft.com/office/drawing/2014/main" id="{3EC67330-244F-104F-9972-868FC7CA177E}"/>
              </a:ext>
            </a:extLst>
          </p:cNvPr>
          <p:cNvSpPr txBox="1"/>
          <p:nvPr/>
        </p:nvSpPr>
        <p:spPr>
          <a:xfrm>
            <a:off x="10306887" y="2916582"/>
            <a:ext cx="1076834"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Dataset</a:t>
            </a:r>
          </a:p>
        </p:txBody>
      </p:sp>
      <p:sp>
        <p:nvSpPr>
          <p:cNvPr id="42" name="Network">
            <a:extLst>
              <a:ext uri="{FF2B5EF4-FFF2-40B4-BE49-F238E27FC236}">
                <a16:creationId xmlns:a16="http://schemas.microsoft.com/office/drawing/2014/main" id="{6E19D383-2691-E44F-9AD3-B32D0AB2B4AD}"/>
              </a:ext>
            </a:extLst>
          </p:cNvPr>
          <p:cNvSpPr txBox="1"/>
          <p:nvPr/>
        </p:nvSpPr>
        <p:spPr>
          <a:xfrm>
            <a:off x="7137820" y="2916582"/>
            <a:ext cx="1164286"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Network</a:t>
            </a:r>
          </a:p>
        </p:txBody>
      </p:sp>
      <p:sp>
        <p:nvSpPr>
          <p:cNvPr id="43" name="Loss">
            <a:extLst>
              <a:ext uri="{FF2B5EF4-FFF2-40B4-BE49-F238E27FC236}">
                <a16:creationId xmlns:a16="http://schemas.microsoft.com/office/drawing/2014/main" id="{1FA1AB4D-EF8D-C44F-8084-9BF05682AC3C}"/>
              </a:ext>
            </a:extLst>
          </p:cNvPr>
          <p:cNvSpPr txBox="1"/>
          <p:nvPr/>
        </p:nvSpPr>
        <p:spPr>
          <a:xfrm>
            <a:off x="8955629" y="7786189"/>
            <a:ext cx="709423"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rPr dirty="0"/>
              <a:t>Loss</a:t>
            </a:r>
          </a:p>
        </p:txBody>
      </p:sp>
      <mc:AlternateContent xmlns:mc="http://schemas.openxmlformats.org/markup-compatibility/2006">
        <mc:Choice xmlns:a14="http://schemas.microsoft.com/office/drawing/2010/main" Requires="a14">
          <p:sp>
            <p:nvSpPr>
              <p:cNvPr id="44" name="Equation">
                <a:extLst>
                  <a:ext uri="{FF2B5EF4-FFF2-40B4-BE49-F238E27FC236}">
                    <a16:creationId xmlns:a16="http://schemas.microsoft.com/office/drawing/2014/main" id="{30100CD8-42B1-6149-926C-266E7C134EC0}"/>
                  </a:ext>
                </a:extLst>
              </p:cNvPr>
              <p:cNvSpPr txBox="1"/>
              <p:nvPr/>
            </p:nvSpPr>
            <p:spPr>
              <a:xfrm>
                <a:off x="10216061" y="5699498"/>
                <a:ext cx="912327" cy="331090"/>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𝑦</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p:sp>
            <p:nvSpPr>
              <p:cNvPr id="44" name="Equation">
                <a:extLst>
                  <a:ext uri="{FF2B5EF4-FFF2-40B4-BE49-F238E27FC236}">
                    <a16:creationId xmlns:a16="http://schemas.microsoft.com/office/drawing/2014/main" id="{30100CD8-42B1-6149-926C-266E7C134EC0}"/>
                  </a:ext>
                </a:extLst>
              </p:cNvPr>
              <p:cNvSpPr txBox="1">
                <a:spLocks noRot="1" noChangeAspect="1" noMove="1" noResize="1" noEditPoints="1" noAdjustHandles="1" noChangeArrowheads="1" noChangeShapeType="1" noTextEdit="1"/>
              </p:cNvSpPr>
              <p:nvPr/>
            </p:nvSpPr>
            <p:spPr>
              <a:xfrm>
                <a:off x="10216061" y="5699498"/>
                <a:ext cx="912327" cy="331090"/>
              </a:xfrm>
              <a:prstGeom prst="rect">
                <a:avLst/>
              </a:prstGeom>
              <a:blipFill>
                <a:blip r:embed="rId5"/>
                <a:stretch>
                  <a:fillRect l="-13889" r="-15278" b="-66667"/>
                </a:stretch>
              </a:blipFill>
              <a:ln w="12700">
                <a:miter lim="400000"/>
              </a:ln>
            </p:spPr>
            <p:txBody>
              <a:bodyPr/>
              <a:lstStyle/>
              <a:p>
                <a:r>
                  <a:rPr lang="nl-NL">
                    <a:noFill/>
                  </a:rPr>
                  <a:t> </a:t>
                </a:r>
              </a:p>
            </p:txBody>
          </p:sp>
        </mc:Fallback>
      </mc:AlternateContent>
      <p:sp>
        <p:nvSpPr>
          <p:cNvPr id="45" name="Line">
            <a:extLst>
              <a:ext uri="{FF2B5EF4-FFF2-40B4-BE49-F238E27FC236}">
                <a16:creationId xmlns:a16="http://schemas.microsoft.com/office/drawing/2014/main" id="{E5A46807-DCF6-E642-82AB-FE3141DAD8F7}"/>
              </a:ext>
            </a:extLst>
          </p:cNvPr>
          <p:cNvSpPr/>
          <p:nvPr/>
        </p:nvSpPr>
        <p:spPr>
          <a:xfrm flipH="1">
            <a:off x="9714855" y="5135828"/>
            <a:ext cx="570271" cy="761078"/>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 name="Rectangle">
            <a:extLst>
              <a:ext uri="{FF2B5EF4-FFF2-40B4-BE49-F238E27FC236}">
                <a16:creationId xmlns:a16="http://schemas.microsoft.com/office/drawing/2014/main" id="{92856CEE-74B0-6A4F-A1CD-640A8E57D0E5}"/>
              </a:ext>
            </a:extLst>
          </p:cNvPr>
          <p:cNvSpPr/>
          <p:nvPr/>
        </p:nvSpPr>
        <p:spPr>
          <a:xfrm>
            <a:off x="6502400" y="2868221"/>
            <a:ext cx="5615881" cy="535464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968EC007-7518-DA4E-B6B2-98A54F6C41AE}"/>
                  </a:ext>
                </a:extLst>
              </p:cNvPr>
              <p:cNvSpPr txBox="1"/>
              <p:nvPr/>
            </p:nvSpPr>
            <p:spPr>
              <a:xfrm>
                <a:off x="6976397" y="4122948"/>
                <a:ext cx="1480534"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𝑓</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𝑥</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p:sp>
            <p:nvSpPr>
              <p:cNvPr id="47" name="TextBox 46">
                <a:extLst>
                  <a:ext uri="{FF2B5EF4-FFF2-40B4-BE49-F238E27FC236}">
                    <a16:creationId xmlns:a16="http://schemas.microsoft.com/office/drawing/2014/main" id="{968EC007-7518-DA4E-B6B2-98A54F6C41AE}"/>
                  </a:ext>
                </a:extLst>
              </p:cNvPr>
              <p:cNvSpPr txBox="1">
                <a:spLocks noRot="1" noChangeAspect="1" noMove="1" noResize="1" noEditPoints="1" noAdjustHandles="1" noChangeArrowheads="1" noChangeShapeType="1" noTextEdit="1"/>
              </p:cNvSpPr>
              <p:nvPr/>
            </p:nvSpPr>
            <p:spPr>
              <a:xfrm>
                <a:off x="6976397" y="4122948"/>
                <a:ext cx="1480534" cy="430887"/>
              </a:xfrm>
              <a:prstGeom prst="rect">
                <a:avLst/>
              </a:prstGeom>
              <a:blipFill>
                <a:blip r:embed="rId6"/>
                <a:stretch>
                  <a:fillRect l="-10169" t="-14286" b="-34286"/>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D1ECE972-9DF3-784F-BEBE-B052FE10ED9F}"/>
                  </a:ext>
                </a:extLst>
              </p:cNvPr>
              <p:cNvSpPr txBox="1"/>
              <p:nvPr/>
            </p:nvSpPr>
            <p:spPr>
              <a:xfrm>
                <a:off x="8465072" y="5168449"/>
                <a:ext cx="30591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p:sp>
            <p:nvSpPr>
              <p:cNvPr id="48" name="TextBox 47">
                <a:extLst>
                  <a:ext uri="{FF2B5EF4-FFF2-40B4-BE49-F238E27FC236}">
                    <a16:creationId xmlns:a16="http://schemas.microsoft.com/office/drawing/2014/main" id="{D1ECE972-9DF3-784F-BEBE-B052FE10ED9F}"/>
                  </a:ext>
                </a:extLst>
              </p:cNvPr>
              <p:cNvSpPr txBox="1">
                <a:spLocks noRot="1" noChangeAspect="1" noMove="1" noResize="1" noEditPoints="1" noAdjustHandles="1" noChangeArrowheads="1" noChangeShapeType="1" noTextEdit="1"/>
              </p:cNvSpPr>
              <p:nvPr/>
            </p:nvSpPr>
            <p:spPr>
              <a:xfrm>
                <a:off x="8465072" y="5168449"/>
                <a:ext cx="305918" cy="430887"/>
              </a:xfrm>
              <a:prstGeom prst="rect">
                <a:avLst/>
              </a:prstGeom>
              <a:blipFill>
                <a:blip r:embed="rId7"/>
                <a:stretch>
                  <a:fillRect l="-36000" t="-14286" r="-4000" b="-22857"/>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F4CE91E5-0C0C-7140-B217-0886777E5818}"/>
                  </a:ext>
                </a:extLst>
              </p:cNvPr>
              <p:cNvSpPr txBox="1"/>
              <p:nvPr/>
            </p:nvSpPr>
            <p:spPr>
              <a:xfrm>
                <a:off x="8778642" y="6594408"/>
                <a:ext cx="10693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𝑙</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p:sp>
            <p:nvSpPr>
              <p:cNvPr id="49" name="TextBox 48">
                <a:extLst>
                  <a:ext uri="{FF2B5EF4-FFF2-40B4-BE49-F238E27FC236}">
                    <a16:creationId xmlns:a16="http://schemas.microsoft.com/office/drawing/2014/main" id="{F4CE91E5-0C0C-7140-B217-0886777E5818}"/>
                  </a:ext>
                </a:extLst>
              </p:cNvPr>
              <p:cNvSpPr txBox="1">
                <a:spLocks noRot="1" noChangeAspect="1" noMove="1" noResize="1" noEditPoints="1" noAdjustHandles="1" noChangeArrowheads="1" noChangeShapeType="1" noTextEdit="1"/>
              </p:cNvSpPr>
              <p:nvPr/>
            </p:nvSpPr>
            <p:spPr>
              <a:xfrm>
                <a:off x="8778642" y="6594408"/>
                <a:ext cx="1069395" cy="430887"/>
              </a:xfrm>
              <a:prstGeom prst="rect">
                <a:avLst/>
              </a:prstGeom>
              <a:blipFill>
                <a:blip r:embed="rId8"/>
                <a:stretch>
                  <a:fillRect l="-10588" t="-11429" r="-5882" b="-34286"/>
                </a:stretch>
              </a:blipFill>
              <a:ln w="12700" cap="flat">
                <a:noFill/>
                <a:miter lim="400000"/>
              </a:ln>
              <a:effectLst/>
            </p:spPr>
            <p:txBody>
              <a:bodyPr/>
              <a:lstStyle/>
              <a:p>
                <a:r>
                  <a:rPr lang="nl-NL">
                    <a:noFill/>
                  </a:rPr>
                  <a:t> </a:t>
                </a:r>
              </a:p>
            </p:txBody>
          </p:sp>
        </mc:Fallback>
      </mc:AlternateContent>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o begin with classifiers were trained additionally on the adversarial images, but that does not scale.…"/>
          <p:cNvSpPr txBox="1">
            <a:spLocks noGrp="1"/>
          </p:cNvSpPr>
          <p:nvPr>
            <p:ph type="body" idx="1"/>
          </p:nvPr>
        </p:nvSpPr>
        <p:spPr>
          <a:xfrm>
            <a:off x="952500" y="2590800"/>
            <a:ext cx="11099800" cy="6198172"/>
          </a:xfrm>
          <a:prstGeom prst="rect">
            <a:avLst/>
          </a:prstGeom>
        </p:spPr>
        <p:txBody>
          <a:bodyPr/>
          <a:lstStyle/>
          <a:p>
            <a:pPr marL="288035" indent="-288035" defTabSz="490727">
              <a:spcBef>
                <a:spcPts val="2600"/>
              </a:spcBef>
              <a:defRPr sz="2351"/>
            </a:pPr>
            <a:r>
              <a:rPr dirty="0"/>
              <a:t>To begin with classifiers were trained additionally on the adversarial images, but that does not scale.</a:t>
            </a:r>
          </a:p>
          <a:p>
            <a:pPr marL="288035" indent="-288035" defTabSz="490727">
              <a:spcBef>
                <a:spcPts val="2600"/>
              </a:spcBef>
              <a:defRPr sz="2351"/>
            </a:pPr>
            <a:r>
              <a:rPr dirty="0"/>
              <a:t>Instead, let us try to </a:t>
            </a:r>
            <a:r>
              <a:rPr b="1" dirty="0"/>
              <a:t>detect real and fake images</a:t>
            </a:r>
            <a:r>
              <a:rPr dirty="0"/>
              <a:t>, then we can always detect adversarial attacks.</a:t>
            </a:r>
          </a:p>
          <a:p>
            <a:pPr marL="288035" indent="-288035" defTabSz="490727">
              <a:spcBef>
                <a:spcPts val="2600"/>
              </a:spcBef>
              <a:defRPr sz="2351"/>
            </a:pPr>
            <a:r>
              <a:rPr dirty="0"/>
              <a:t>We create fake images from random noise, this is the </a:t>
            </a:r>
            <a:r>
              <a:rPr b="1" dirty="0"/>
              <a:t>generator</a:t>
            </a:r>
            <a:r>
              <a:rPr dirty="0"/>
              <a:t>.</a:t>
            </a:r>
          </a:p>
          <a:p>
            <a:pPr marL="288035" indent="-288035" defTabSz="490727">
              <a:spcBef>
                <a:spcPts val="2600"/>
              </a:spcBef>
              <a:defRPr sz="2351"/>
            </a:pPr>
            <a:r>
              <a:rPr dirty="0"/>
              <a:t>We then train a classifier to detect </a:t>
            </a:r>
            <a:r>
              <a:rPr lang="en-US" dirty="0"/>
              <a:t>whether</a:t>
            </a:r>
            <a:r>
              <a:rPr dirty="0"/>
              <a:t> the images are from the generator (fake) or </a:t>
            </a:r>
            <a:r>
              <a:rPr lang="en-US" dirty="0"/>
              <a:t>whether</a:t>
            </a:r>
            <a:r>
              <a:rPr dirty="0"/>
              <a:t> they are real, this is the </a:t>
            </a:r>
            <a:r>
              <a:rPr b="1" dirty="0"/>
              <a:t>discriminator</a:t>
            </a:r>
            <a:r>
              <a:rPr dirty="0"/>
              <a:t>.</a:t>
            </a:r>
          </a:p>
          <a:p>
            <a:pPr marL="288035" indent="-288035" defTabSz="490727">
              <a:spcBef>
                <a:spcPts val="2600"/>
              </a:spcBef>
              <a:defRPr sz="2351"/>
            </a:pPr>
            <a:r>
              <a:rPr dirty="0"/>
              <a:t>The network is then in two parts, the </a:t>
            </a:r>
            <a:r>
              <a:rPr b="1" dirty="0"/>
              <a:t>generator</a:t>
            </a:r>
            <a:r>
              <a:rPr dirty="0"/>
              <a:t> and the </a:t>
            </a:r>
            <a:r>
              <a:rPr b="1" dirty="0"/>
              <a:t>discriminator</a:t>
            </a:r>
            <a:r>
              <a:rPr dirty="0"/>
              <a:t>.</a:t>
            </a:r>
          </a:p>
          <a:p>
            <a:pPr marL="288035" indent="-288035" defTabSz="490727">
              <a:spcBef>
                <a:spcPts val="2600"/>
              </a:spcBef>
              <a:defRPr sz="2351"/>
            </a:pPr>
            <a:r>
              <a:rPr dirty="0"/>
              <a:t>The generator wants the discriminator to think that the images are real, while the discriminator wants to tell real images from fake.</a:t>
            </a:r>
          </a:p>
          <a:p>
            <a:pPr marL="288035" indent="-288035" defTabSz="490727">
              <a:spcBef>
                <a:spcPts val="2600"/>
              </a:spcBef>
              <a:defRPr sz="2351"/>
            </a:pPr>
            <a:r>
              <a:rPr dirty="0"/>
              <a:t>It is a min-max game.</a:t>
            </a:r>
          </a:p>
        </p:txBody>
      </p:sp>
      <p:sp>
        <p:nvSpPr>
          <p:cNvPr id="372" name="Adversarial attack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Adversarial attacks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Body"/>
          <p:cNvSpPr txBox="1">
            <a:spLocks noGrp="1"/>
          </p:cNvSpPr>
          <p:nvPr>
            <p:ph type="body" idx="1"/>
          </p:nvPr>
        </p:nvSpPr>
        <p:spPr>
          <a:xfrm>
            <a:off x="952500" y="2590800"/>
            <a:ext cx="11099800" cy="6462689"/>
          </a:xfrm>
          <a:prstGeom prst="rect">
            <a:avLst/>
          </a:prstGeom>
        </p:spPr>
        <p:txBody>
          <a:bodyPr/>
          <a:lstStyle/>
          <a:p>
            <a:endParaRPr/>
          </a:p>
        </p:txBody>
      </p:sp>
      <p:sp>
        <p:nvSpPr>
          <p:cNvPr id="375" name="Source: https://medium.freecodecamp.org/an-intuitive-introduction-to-generative-adversarial-networks-gans-7a2264a81394"/>
          <p:cNvSpPr txBox="1"/>
          <p:nvPr/>
        </p:nvSpPr>
        <p:spPr>
          <a:xfrm>
            <a:off x="77165" y="9377593"/>
            <a:ext cx="1216467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https://medium.freecodecamp.org/an-intuitive-introduction-to-generative-adversarial-networks-gans-7a2264a81394</a:t>
            </a:r>
          </a:p>
        </p:txBody>
      </p:sp>
      <p:sp>
        <p:nvSpPr>
          <p:cNvPr id="376" name="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GANs</a:t>
            </a:r>
          </a:p>
        </p:txBody>
      </p:sp>
      <p:pic>
        <p:nvPicPr>
          <p:cNvPr id="377" name="GANs.png" descr="GANs.png"/>
          <p:cNvPicPr>
            <a:picLocks noChangeAspect="1"/>
          </p:cNvPicPr>
          <p:nvPr/>
        </p:nvPicPr>
        <p:blipFill>
          <a:blip r:embed="rId2"/>
          <a:stretch>
            <a:fillRect/>
          </a:stretch>
        </p:blipFill>
        <p:spPr>
          <a:xfrm>
            <a:off x="810767" y="2871788"/>
            <a:ext cx="11383266" cy="4964343"/>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For each input image we do two weight updates, one to update the weights of the generator and another for the discriminator.…"/>
          <p:cNvSpPr txBox="1">
            <a:spLocks noGrp="1"/>
          </p:cNvSpPr>
          <p:nvPr>
            <p:ph type="body" idx="1"/>
          </p:nvPr>
        </p:nvSpPr>
        <p:spPr>
          <a:xfrm>
            <a:off x="952500" y="2590800"/>
            <a:ext cx="11099800" cy="6462689"/>
          </a:xfrm>
          <a:prstGeom prst="rect">
            <a:avLst/>
          </a:prstGeom>
        </p:spPr>
        <p:txBody>
          <a:bodyPr/>
          <a:lstStyle/>
          <a:p>
            <a:r>
              <a:t>For each input image we do two weight updates, one to update the weights of the generator and another for the discriminator.</a:t>
            </a:r>
          </a:p>
          <a:p>
            <a:r>
              <a:t>As time goes on during training, the generator gets better and better and in the end the discriminator is can only guess.</a:t>
            </a:r>
          </a:p>
          <a:p>
            <a:r>
              <a:t>Then we have a generator which can create realistic images from the same domain as the training data.</a:t>
            </a:r>
          </a:p>
        </p:txBody>
      </p:sp>
      <p:sp>
        <p:nvSpPr>
          <p:cNvPr id="380" name="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GANs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Body"/>
          <p:cNvSpPr txBox="1">
            <a:spLocks noGrp="1"/>
          </p:cNvSpPr>
          <p:nvPr>
            <p:ph type="body" idx="1"/>
          </p:nvPr>
        </p:nvSpPr>
        <p:spPr>
          <a:xfrm>
            <a:off x="952500" y="2590800"/>
            <a:ext cx="11099800" cy="6462689"/>
          </a:xfrm>
          <a:prstGeom prst="rect">
            <a:avLst/>
          </a:prstGeom>
        </p:spPr>
        <p:txBody>
          <a:bodyPr/>
          <a:lstStyle/>
          <a:p>
            <a:endParaRPr/>
          </a:p>
        </p:txBody>
      </p:sp>
      <p:sp>
        <p:nvSpPr>
          <p:cNvPr id="383" name="Source: https://www.jeremyjordan.me/convnet-architectures/"/>
          <p:cNvSpPr txBox="1"/>
          <p:nvPr/>
        </p:nvSpPr>
        <p:spPr>
          <a:xfrm>
            <a:off x="4620107" y="9231288"/>
            <a:ext cx="6075986"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https://www.jeremyjordan.me/convnet-architectures/</a:t>
            </a:r>
          </a:p>
        </p:txBody>
      </p:sp>
      <p:sp>
        <p:nvSpPr>
          <p:cNvPr id="384" name="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GANs</a:t>
            </a:r>
          </a:p>
        </p:txBody>
      </p:sp>
      <p:pic>
        <p:nvPicPr>
          <p:cNvPr id="385" name="gans_better.png" descr="gans_better.png"/>
          <p:cNvPicPr>
            <a:picLocks noChangeAspect="1"/>
          </p:cNvPicPr>
          <p:nvPr/>
        </p:nvPicPr>
        <p:blipFill>
          <a:blip r:embed="rId2"/>
          <a:stretch>
            <a:fillRect/>
          </a:stretch>
        </p:blipFill>
        <p:spPr>
          <a:xfrm>
            <a:off x="824876" y="2798826"/>
            <a:ext cx="11760824" cy="4848377"/>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Body"/>
          <p:cNvSpPr txBox="1">
            <a:spLocks noGrp="1"/>
          </p:cNvSpPr>
          <p:nvPr>
            <p:ph type="body" idx="1"/>
          </p:nvPr>
        </p:nvSpPr>
        <p:spPr>
          <a:xfrm>
            <a:off x="952500" y="2590800"/>
            <a:ext cx="11099800" cy="6462689"/>
          </a:xfrm>
          <a:prstGeom prst="rect">
            <a:avLst/>
          </a:prstGeom>
        </p:spPr>
        <p:txBody>
          <a:bodyPr/>
          <a:lstStyle/>
          <a:p>
            <a:endParaRPr/>
          </a:p>
        </p:txBody>
      </p:sp>
      <p:sp>
        <p:nvSpPr>
          <p:cNvPr id="383" name="Source: https://www.jeremyjordan.me/convnet-architectures/"/>
          <p:cNvSpPr txBox="1"/>
          <p:nvPr/>
        </p:nvSpPr>
        <p:spPr>
          <a:xfrm>
            <a:off x="4620107" y="9231288"/>
            <a:ext cx="6075986"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https://www.jeremyjordan.me/convnet-architectures/</a:t>
            </a:r>
          </a:p>
        </p:txBody>
      </p:sp>
      <p:sp>
        <p:nvSpPr>
          <p:cNvPr id="384" name="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GANs</a:t>
            </a:r>
          </a:p>
        </p:txBody>
      </p:sp>
      <p:pic>
        <p:nvPicPr>
          <p:cNvPr id="6" name="Online Media 3" descr="030-pgan-chestxray-preset-v2-4gpus-fp32-train.mp4">
            <a:hlinkClick r:id="" action="ppaction://media"/>
            <a:extLst>
              <a:ext uri="{FF2B5EF4-FFF2-40B4-BE49-F238E27FC236}">
                <a16:creationId xmlns:a16="http://schemas.microsoft.com/office/drawing/2014/main" id="{940280B7-F1A3-A740-98F7-FEE68B85F8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0604" y="2413000"/>
            <a:ext cx="10183223" cy="6788401"/>
          </a:xfrm>
          <a:prstGeom prst="rect">
            <a:avLst/>
          </a:prstGeom>
        </p:spPr>
      </p:pic>
    </p:spTree>
    <p:extLst>
      <p:ext uri="{BB962C8B-B14F-4D97-AF65-F5344CB8AC3E}">
        <p14:creationId xmlns:p14="http://schemas.microsoft.com/office/powerpoint/2010/main" val="31158609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Instead of asking wether and image is fake or real, we ask for a pair of images."/>
          <p:cNvSpPr txBox="1">
            <a:spLocks noGrp="1"/>
          </p:cNvSpPr>
          <p:nvPr>
            <p:ph type="body" sz="quarter" idx="1"/>
          </p:nvPr>
        </p:nvSpPr>
        <p:spPr>
          <a:xfrm>
            <a:off x="952500" y="2590800"/>
            <a:ext cx="4063637" cy="5257117"/>
          </a:xfrm>
          <a:prstGeom prst="rect">
            <a:avLst/>
          </a:prstGeom>
        </p:spPr>
        <p:txBody>
          <a:bodyPr/>
          <a:lstStyle/>
          <a:p>
            <a:r>
              <a:rPr dirty="0"/>
              <a:t>Instead of asking w</a:t>
            </a:r>
            <a:r>
              <a:rPr lang="en-US" dirty="0"/>
              <a:t>h</a:t>
            </a:r>
            <a:r>
              <a:rPr dirty="0"/>
              <a:t>ether and image is fake or real, we ask for a pair of images.</a:t>
            </a:r>
            <a:endParaRPr lang="en-US" dirty="0"/>
          </a:p>
          <a:p>
            <a:r>
              <a:rPr lang="en-US" dirty="0"/>
              <a:t>The generated image (left) may be very realistic, but if it doesn’t match with the condition (right), the detector will identify it as fake!</a:t>
            </a:r>
            <a:endParaRPr dirty="0"/>
          </a:p>
        </p:txBody>
      </p:sp>
      <p:sp>
        <p:nvSpPr>
          <p:cNvPr id="388" name="Conditional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Conditional GANs</a:t>
            </a:r>
          </a:p>
        </p:txBody>
      </p:sp>
      <p:pic>
        <p:nvPicPr>
          <p:cNvPr id="389" name="cgans_pair.png" descr="cgans_pair.png"/>
          <p:cNvPicPr>
            <a:picLocks noChangeAspect="1"/>
          </p:cNvPicPr>
          <p:nvPr/>
        </p:nvPicPr>
        <p:blipFill>
          <a:blip r:embed="rId2"/>
          <a:stretch>
            <a:fillRect/>
          </a:stretch>
        </p:blipFill>
        <p:spPr>
          <a:xfrm>
            <a:off x="5375634" y="2718965"/>
            <a:ext cx="6675917" cy="6206358"/>
          </a:xfrm>
          <a:prstGeom prst="rect">
            <a:avLst/>
          </a:prstGeom>
          <a:ln w="12700">
            <a:miter lim="400000"/>
          </a:ln>
        </p:spPr>
      </p:pic>
      <p:sp>
        <p:nvSpPr>
          <p:cNvPr id="390" name="Source: Image-to-Image Translation with Conditional Adversarial Networks (2016, Isola et al.)"/>
          <p:cNvSpPr txBox="1"/>
          <p:nvPr/>
        </p:nvSpPr>
        <p:spPr>
          <a:xfrm>
            <a:off x="3107385" y="9231288"/>
            <a:ext cx="910143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Image-to-Image Translation with Conditional Adversarial Networks (2016, Isola et al.)</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ody"/>
          <p:cNvSpPr txBox="1">
            <a:spLocks noGrp="1"/>
          </p:cNvSpPr>
          <p:nvPr>
            <p:ph type="body" sz="quarter" idx="1"/>
          </p:nvPr>
        </p:nvSpPr>
        <p:spPr>
          <a:xfrm>
            <a:off x="952500" y="2590800"/>
            <a:ext cx="11099800" cy="860188"/>
          </a:xfrm>
          <a:prstGeom prst="rect">
            <a:avLst/>
          </a:prstGeom>
        </p:spPr>
        <p:txBody>
          <a:bodyPr/>
          <a:lstStyle/>
          <a:p>
            <a:endParaRPr/>
          </a:p>
        </p:txBody>
      </p:sp>
      <p:sp>
        <p:nvSpPr>
          <p:cNvPr id="393" name="Source: Image-to-Image Translation with Conditional Adversarial Networks (2016, Isola et al.)"/>
          <p:cNvSpPr txBox="1"/>
          <p:nvPr/>
        </p:nvSpPr>
        <p:spPr>
          <a:xfrm>
            <a:off x="3107385" y="9231288"/>
            <a:ext cx="910143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Image-to-Image Translation with Conditional Adversarial Networks (2016, Isola et al.)</a:t>
            </a:r>
          </a:p>
        </p:txBody>
      </p:sp>
      <p:sp>
        <p:nvSpPr>
          <p:cNvPr id="394" name="Conditional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Conditional GANs</a:t>
            </a:r>
          </a:p>
        </p:txBody>
      </p:sp>
      <p:pic>
        <p:nvPicPr>
          <p:cNvPr id="395" name="Screenshot 2019-04-24 at 12.39.42.png" descr="Screenshot 2019-04-24 at 12.39.42.png"/>
          <p:cNvPicPr>
            <a:picLocks noChangeAspect="1"/>
          </p:cNvPicPr>
          <p:nvPr/>
        </p:nvPicPr>
        <p:blipFill>
          <a:blip r:embed="rId2"/>
          <a:stretch>
            <a:fillRect/>
          </a:stretch>
        </p:blipFill>
        <p:spPr>
          <a:xfrm>
            <a:off x="1003300" y="3628787"/>
            <a:ext cx="10998200" cy="53213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he problem with conditional GANs is that for each outline there must be a correctly filled in image to train on.…"/>
          <p:cNvSpPr txBox="1">
            <a:spLocks noGrp="1"/>
          </p:cNvSpPr>
          <p:nvPr>
            <p:ph type="body" idx="1"/>
          </p:nvPr>
        </p:nvSpPr>
        <p:spPr>
          <a:xfrm>
            <a:off x="952500" y="2590800"/>
            <a:ext cx="11254780" cy="5039927"/>
          </a:xfrm>
          <a:prstGeom prst="rect">
            <a:avLst/>
          </a:prstGeom>
        </p:spPr>
        <p:txBody>
          <a:bodyPr/>
          <a:lstStyle/>
          <a:p>
            <a:r>
              <a:t>The problem with conditional GANs is that for each outline there must be a correctly filled in image to train on.</a:t>
            </a:r>
          </a:p>
          <a:p>
            <a:r>
              <a:t>Having to find a training data which consists of pairs of images is hard, and sometimes they do not even exist!</a:t>
            </a:r>
          </a:p>
          <a:p>
            <a:r>
              <a:t>Cycle GANs address this problem by considering mappings between two distinct datasets.</a:t>
            </a:r>
          </a:p>
        </p:txBody>
      </p:sp>
      <p:sp>
        <p:nvSpPr>
          <p:cNvPr id="398" name="Source: Unpaired Image-to-Image Translationusing Cycle-Consistent Adversarial Networks (2017, Zhu et al.)"/>
          <p:cNvSpPr txBox="1"/>
          <p:nvPr/>
        </p:nvSpPr>
        <p:spPr>
          <a:xfrm>
            <a:off x="1407820" y="9269388"/>
            <a:ext cx="1057016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Unpaired Image-to-Image Translationusing Cycle-Consistent Adversarial Networks (2017, Zhu et al.)</a:t>
            </a:r>
          </a:p>
        </p:txBody>
      </p:sp>
      <p:sp>
        <p:nvSpPr>
          <p:cNvPr id="399" name="cyc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cycle GANs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ource: Unpaired Image-to-Image Translation using Cycle-Consistent Adversarial Networks (2017, Zhu et al.)"/>
          <p:cNvSpPr txBox="1"/>
          <p:nvPr/>
        </p:nvSpPr>
        <p:spPr>
          <a:xfrm>
            <a:off x="1379575" y="9269388"/>
            <a:ext cx="1062665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Unpaired Image-to-Image Translation using Cycle-Consistent Adversarial Networks (2017, Zhu et al.)</a:t>
            </a:r>
          </a:p>
        </p:txBody>
      </p:sp>
      <p:sp>
        <p:nvSpPr>
          <p:cNvPr id="402" name="cyc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cycle GANs</a:t>
            </a:r>
          </a:p>
        </p:txBody>
      </p:sp>
      <p:pic>
        <p:nvPicPr>
          <p:cNvPr id="403" name="cyclic_gan.jpg" descr="cyclic_gan.jpg"/>
          <p:cNvPicPr>
            <a:picLocks noChangeAspect="1"/>
          </p:cNvPicPr>
          <p:nvPr/>
        </p:nvPicPr>
        <p:blipFill>
          <a:blip r:embed="rId2"/>
          <a:stretch>
            <a:fillRect/>
          </a:stretch>
        </p:blipFill>
        <p:spPr>
          <a:xfrm>
            <a:off x="952500" y="2624221"/>
            <a:ext cx="11099800" cy="5553291"/>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he loss function is not just the adversarial loss, but also the cycle-consistency loss."/>
          <p:cNvSpPr txBox="1">
            <a:spLocks noGrp="1"/>
          </p:cNvSpPr>
          <p:nvPr>
            <p:ph type="body" sz="quarter" idx="1"/>
          </p:nvPr>
        </p:nvSpPr>
        <p:spPr>
          <a:xfrm>
            <a:off x="952500" y="2590800"/>
            <a:ext cx="11099800" cy="860188"/>
          </a:xfrm>
          <a:prstGeom prst="rect">
            <a:avLst/>
          </a:prstGeom>
        </p:spPr>
        <p:txBody>
          <a:bodyPr>
            <a:normAutofit lnSpcReduction="10000"/>
          </a:bodyPr>
          <a:lstStyle>
            <a:lvl1pPr marL="312039" indent="-312039" defTabSz="531622">
              <a:spcBef>
                <a:spcPts val="2900"/>
              </a:spcBef>
              <a:defRPr sz="2548"/>
            </a:lvl1pPr>
          </a:lstStyle>
          <a:p>
            <a:r>
              <a:t>The loss function is not just the adversarial loss, but also the cycle-consistency loss.</a:t>
            </a:r>
          </a:p>
        </p:txBody>
      </p:sp>
      <p:sp>
        <p:nvSpPr>
          <p:cNvPr id="406" name="Source: Unpaired Image-to-Image Translation using Cycle-Consistent Adversarial Networks (2017, Zhu et al.)"/>
          <p:cNvSpPr txBox="1"/>
          <p:nvPr/>
        </p:nvSpPr>
        <p:spPr>
          <a:xfrm>
            <a:off x="1379575" y="9269388"/>
            <a:ext cx="1062665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Unpaired Image-to-Image Translation using Cycle-Consistent Adversarial Networks (2017, Zhu et al.)</a:t>
            </a:r>
          </a:p>
        </p:txBody>
      </p:sp>
      <p:sp>
        <p:nvSpPr>
          <p:cNvPr id="407" name="cyc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cycle GANs</a:t>
            </a:r>
          </a:p>
        </p:txBody>
      </p:sp>
      <p:pic>
        <p:nvPicPr>
          <p:cNvPr id="408" name="the_cycle_mapping.png" descr="the_cycle_mapping.png"/>
          <p:cNvPicPr>
            <a:picLocks noChangeAspect="1"/>
          </p:cNvPicPr>
          <p:nvPr/>
        </p:nvPicPr>
        <p:blipFill>
          <a:blip r:embed="rId2"/>
          <a:stretch>
            <a:fillRect/>
          </a:stretch>
        </p:blipFill>
        <p:spPr>
          <a:xfrm>
            <a:off x="1042838" y="4262040"/>
            <a:ext cx="10871201" cy="32766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Unsupervised learning"/>
          <p:cNvSpPr txBox="1">
            <a:spLocks noGrp="1"/>
          </p:cNvSpPr>
          <p:nvPr>
            <p:ph type="title"/>
          </p:nvPr>
        </p:nvSpPr>
        <p:spPr>
          <a:prstGeom prst="rect">
            <a:avLst/>
          </a:prstGeom>
        </p:spPr>
        <p:txBody>
          <a:bodyPr/>
          <a:lstStyle/>
          <a:p>
            <a:pPr lvl="1"/>
            <a:r>
              <a:t>Unsupervised learning</a:t>
            </a:r>
          </a:p>
        </p:txBody>
      </p:sp>
      <p:sp>
        <p:nvSpPr>
          <p:cNvPr id="222" name="We try to learn relationships between the data.…"/>
          <p:cNvSpPr txBox="1">
            <a:spLocks noGrp="1"/>
          </p:cNvSpPr>
          <p:nvPr>
            <p:ph type="body" sz="half" idx="1"/>
          </p:nvPr>
        </p:nvSpPr>
        <p:spPr>
          <a:prstGeom prst="rect">
            <a:avLst/>
          </a:prstGeom>
        </p:spPr>
        <p:txBody>
          <a:bodyPr/>
          <a:lstStyle/>
          <a:p>
            <a:r>
              <a:t>We try to learn relationships between the data.</a:t>
            </a:r>
          </a:p>
          <a:p>
            <a:pPr lvl="1"/>
            <a:r>
              <a:rPr b="1"/>
              <a:t>Clustering</a:t>
            </a:r>
            <a:r>
              <a:t> / </a:t>
            </a:r>
            <a:r>
              <a:rPr b="1"/>
              <a:t>Probability density estimation</a:t>
            </a:r>
          </a:p>
          <a:p>
            <a:pPr lvl="1">
              <a:defRPr b="1"/>
            </a:pPr>
            <a:r>
              <a:t>Dimensionality reduction</a:t>
            </a:r>
          </a:p>
          <a:p>
            <a:pPr lvl="1"/>
            <a:r>
              <a:t>...</a:t>
            </a:r>
          </a:p>
          <a:p>
            <a:r>
              <a:t>We tend to do this by estimating the probability distribution of the data.</a:t>
            </a:r>
          </a:p>
        </p:txBody>
      </p:sp>
      <p:pic>
        <p:nvPicPr>
          <p:cNvPr id="223" name="unsupervised.png" descr="unsupervised.png"/>
          <p:cNvPicPr>
            <a:picLocks noChangeAspect="1"/>
          </p:cNvPicPr>
          <p:nvPr/>
        </p:nvPicPr>
        <p:blipFill>
          <a:blip r:embed="rId3"/>
          <a:stretch>
            <a:fillRect/>
          </a:stretch>
        </p:blipFill>
        <p:spPr>
          <a:xfrm>
            <a:off x="6515100" y="3892004"/>
            <a:ext cx="6197018" cy="2664718"/>
          </a:xfrm>
          <a:prstGeom prst="rect">
            <a:avLst/>
          </a:prstGeom>
          <a:ln w="12700">
            <a:miter lim="400000"/>
          </a:ln>
        </p:spPr>
      </p:pic>
      <p:sp>
        <p:nvSpPr>
          <p:cNvPr id="224" name="Tasks"/>
          <p:cNvSpPr txBox="1"/>
          <p:nvPr/>
        </p:nvSpPr>
        <p:spPr>
          <a:xfrm>
            <a:off x="5965380" y="1675979"/>
            <a:ext cx="1074040"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Tasks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Body"/>
          <p:cNvSpPr txBox="1">
            <a:spLocks noGrp="1"/>
          </p:cNvSpPr>
          <p:nvPr>
            <p:ph type="body" sz="quarter" idx="1"/>
          </p:nvPr>
        </p:nvSpPr>
        <p:spPr>
          <a:xfrm>
            <a:off x="952500" y="2590800"/>
            <a:ext cx="11099800" cy="860188"/>
          </a:xfrm>
          <a:prstGeom prst="rect">
            <a:avLst/>
          </a:prstGeom>
        </p:spPr>
        <p:txBody>
          <a:bodyPr/>
          <a:lstStyle/>
          <a:p>
            <a:endParaRPr/>
          </a:p>
        </p:txBody>
      </p:sp>
      <p:sp>
        <p:nvSpPr>
          <p:cNvPr id="411" name="Source: Unpaired Image-to-Image Translation using Cycle-Consistent Adversarial Networks (2017, Zhu et al.)"/>
          <p:cNvSpPr txBox="1"/>
          <p:nvPr/>
        </p:nvSpPr>
        <p:spPr>
          <a:xfrm>
            <a:off x="1379575" y="9269388"/>
            <a:ext cx="1062665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Unpaired Image-to-Image Translation using Cycle-Consistent Adversarial Networks (2017, Zhu et al.)</a:t>
            </a:r>
          </a:p>
        </p:txBody>
      </p:sp>
      <p:sp>
        <p:nvSpPr>
          <p:cNvPr id="412" name="cyc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cycle GANs</a:t>
            </a:r>
          </a:p>
        </p:txBody>
      </p:sp>
      <p:pic>
        <p:nvPicPr>
          <p:cNvPr id="413" name="non_paired_cycle_gan.png" descr="non_paired_cycle_gan.png"/>
          <p:cNvPicPr>
            <a:picLocks noChangeAspect="1"/>
          </p:cNvPicPr>
          <p:nvPr/>
        </p:nvPicPr>
        <p:blipFill>
          <a:blip r:embed="rId2"/>
          <a:stretch>
            <a:fillRect/>
          </a:stretch>
        </p:blipFill>
        <p:spPr>
          <a:xfrm>
            <a:off x="3292790" y="2438400"/>
            <a:ext cx="6419220" cy="6014124"/>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Body"/>
          <p:cNvSpPr txBox="1">
            <a:spLocks noGrp="1"/>
          </p:cNvSpPr>
          <p:nvPr>
            <p:ph type="body" sz="quarter" idx="1"/>
          </p:nvPr>
        </p:nvSpPr>
        <p:spPr>
          <a:xfrm>
            <a:off x="952500" y="2590800"/>
            <a:ext cx="11099800" cy="860188"/>
          </a:xfrm>
          <a:prstGeom prst="rect">
            <a:avLst/>
          </a:prstGeom>
        </p:spPr>
        <p:txBody>
          <a:bodyPr/>
          <a:lstStyle/>
          <a:p>
            <a:endParaRPr/>
          </a:p>
        </p:txBody>
      </p:sp>
      <p:sp>
        <p:nvSpPr>
          <p:cNvPr id="416" name="Source: Unpaired Image-to-Image Translation using Cycle-Consistent Adversarial Networks (2017, Zhu et al.)"/>
          <p:cNvSpPr txBox="1"/>
          <p:nvPr/>
        </p:nvSpPr>
        <p:spPr>
          <a:xfrm>
            <a:off x="1379575" y="9269388"/>
            <a:ext cx="1062665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Unpaired Image-to-Image Translation using Cycle-Consistent Adversarial Networks (2017, Zhu et al.)</a:t>
            </a:r>
          </a:p>
        </p:txBody>
      </p:sp>
      <p:sp>
        <p:nvSpPr>
          <p:cNvPr id="417" name="cyc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cycle GANs</a:t>
            </a:r>
          </a:p>
        </p:txBody>
      </p:sp>
      <p:pic>
        <p:nvPicPr>
          <p:cNvPr id="418" name="cycle_gan.png" descr="cycle_gan.png"/>
          <p:cNvPicPr>
            <a:picLocks noChangeAspect="1"/>
          </p:cNvPicPr>
          <p:nvPr/>
        </p:nvPicPr>
        <p:blipFill>
          <a:blip r:embed="rId2"/>
          <a:stretch>
            <a:fillRect/>
          </a:stretch>
        </p:blipFill>
        <p:spPr>
          <a:xfrm>
            <a:off x="1111250" y="2774144"/>
            <a:ext cx="10782300" cy="6134101"/>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Body"/>
          <p:cNvSpPr txBox="1">
            <a:spLocks noGrp="1"/>
          </p:cNvSpPr>
          <p:nvPr>
            <p:ph type="body" sz="quarter" idx="1"/>
          </p:nvPr>
        </p:nvSpPr>
        <p:spPr>
          <a:xfrm>
            <a:off x="952500" y="2590800"/>
            <a:ext cx="11099800" cy="860188"/>
          </a:xfrm>
          <a:prstGeom prst="rect">
            <a:avLst/>
          </a:prstGeom>
        </p:spPr>
        <p:txBody>
          <a:bodyPr/>
          <a:lstStyle/>
          <a:p>
            <a:endParaRPr/>
          </a:p>
        </p:txBody>
      </p:sp>
      <p:sp>
        <p:nvSpPr>
          <p:cNvPr id="421" name="Source: Unpaired Image-to-Image Translationusing Cycle-Consistent Adversarial Networks (2017, Zhu et al.)"/>
          <p:cNvSpPr txBox="1"/>
          <p:nvPr/>
        </p:nvSpPr>
        <p:spPr>
          <a:xfrm>
            <a:off x="1407820" y="9269388"/>
            <a:ext cx="10570160"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Unpaired Image-to-Image Translationusing Cycle-Consistent Adversarial Networks (2017, Zhu et al.)</a:t>
            </a:r>
          </a:p>
        </p:txBody>
      </p:sp>
      <p:sp>
        <p:nvSpPr>
          <p:cNvPr id="422" name="cyc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cycle GANs</a:t>
            </a:r>
          </a:p>
        </p:txBody>
      </p:sp>
      <p:pic>
        <p:nvPicPr>
          <p:cNvPr id="423" name="become_monet.png" descr="become_monet.png"/>
          <p:cNvPicPr>
            <a:picLocks noChangeAspect="1"/>
          </p:cNvPicPr>
          <p:nvPr/>
        </p:nvPicPr>
        <p:blipFill>
          <a:blip r:embed="rId2"/>
          <a:stretch>
            <a:fillRect/>
          </a:stretch>
        </p:blipFill>
        <p:spPr>
          <a:xfrm>
            <a:off x="936922" y="3481585"/>
            <a:ext cx="10693401" cy="4902201"/>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https://resources.wolframcloud.com/NeuralNetRepository/tasktype/Image-Processing/…"/>
          <p:cNvSpPr txBox="1">
            <a:spLocks noGrp="1"/>
          </p:cNvSpPr>
          <p:nvPr>
            <p:ph type="body" sz="half" idx="1"/>
          </p:nvPr>
        </p:nvSpPr>
        <p:spPr>
          <a:xfrm>
            <a:off x="952500" y="2590800"/>
            <a:ext cx="11099800" cy="3185975"/>
          </a:xfrm>
          <a:prstGeom prst="rect">
            <a:avLst/>
          </a:prstGeom>
        </p:spPr>
        <p:txBody>
          <a:bodyPr/>
          <a:lstStyle/>
          <a:p>
            <a:r>
              <a:rPr u="sng">
                <a:hlinkClick r:id="rId2"/>
              </a:rPr>
              <a:t>https://resources.wolframcloud.com/NeuralNetRepository/tasktype/Image-Processing/</a:t>
            </a:r>
          </a:p>
          <a:p>
            <a:r>
              <a:rPr u="sng">
                <a:hlinkClick r:id="rId3"/>
              </a:rPr>
              <a:t>https://github.com/junyanz/CycleGAN</a:t>
            </a:r>
          </a:p>
        </p:txBody>
      </p:sp>
      <p:sp>
        <p:nvSpPr>
          <p:cNvPr id="426" name="cyc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cycle GANs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Images from GANs can be blurry and lack finer details.…"/>
          <p:cNvSpPr txBox="1">
            <a:spLocks noGrp="1"/>
          </p:cNvSpPr>
          <p:nvPr>
            <p:ph type="body" idx="1"/>
          </p:nvPr>
        </p:nvSpPr>
        <p:spPr>
          <a:xfrm>
            <a:off x="952500" y="2590800"/>
            <a:ext cx="11099800" cy="5108834"/>
          </a:xfrm>
          <a:prstGeom prst="rect">
            <a:avLst/>
          </a:prstGeom>
        </p:spPr>
        <p:txBody>
          <a:bodyPr/>
          <a:lstStyle/>
          <a:p>
            <a:r>
              <a:t>Images from GANs can be blurry and lack finer details.</a:t>
            </a:r>
          </a:p>
          <a:p>
            <a:r>
              <a:t>Style GANs address this problem by adding </a:t>
            </a:r>
            <a:r>
              <a:rPr b="1"/>
              <a:t>random noise at multiple stages</a:t>
            </a:r>
            <a:r>
              <a:t> in the image generation process.</a:t>
            </a:r>
          </a:p>
          <a:p>
            <a:r>
              <a:t>First, a </a:t>
            </a:r>
            <a:r>
              <a:rPr b="1"/>
              <a:t>single random vector is sampled</a:t>
            </a:r>
            <a:r>
              <a:t> and used </a:t>
            </a:r>
            <a:r>
              <a:rPr b="1"/>
              <a:t>everywhere</a:t>
            </a:r>
            <a:r>
              <a:t> in the generation process, this is the overarching style of the image.</a:t>
            </a:r>
          </a:p>
          <a:p>
            <a:r>
              <a:t>Then </a:t>
            </a:r>
            <a:r>
              <a:rPr b="1"/>
              <a:t>multiple others</a:t>
            </a:r>
            <a:r>
              <a:t> are sampled during the process.</a:t>
            </a:r>
          </a:p>
        </p:txBody>
      </p:sp>
      <p:sp>
        <p:nvSpPr>
          <p:cNvPr id="429" name="sty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style GANs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Body"/>
          <p:cNvSpPr txBox="1">
            <a:spLocks noGrp="1"/>
          </p:cNvSpPr>
          <p:nvPr>
            <p:ph type="body" sz="quarter" idx="1"/>
          </p:nvPr>
        </p:nvSpPr>
        <p:spPr>
          <a:xfrm>
            <a:off x="952500" y="2590800"/>
            <a:ext cx="11099800" cy="860188"/>
          </a:xfrm>
          <a:prstGeom prst="rect">
            <a:avLst/>
          </a:prstGeom>
        </p:spPr>
        <p:txBody>
          <a:bodyPr/>
          <a:lstStyle/>
          <a:p>
            <a:endParaRPr/>
          </a:p>
        </p:txBody>
      </p:sp>
      <p:sp>
        <p:nvSpPr>
          <p:cNvPr id="432" name="Source: A Style-Based Generator Architecture for Generative Adversarial Networks (2018, Karras et al. )"/>
          <p:cNvSpPr txBox="1"/>
          <p:nvPr/>
        </p:nvSpPr>
        <p:spPr>
          <a:xfrm>
            <a:off x="1982977" y="9269388"/>
            <a:ext cx="10105645"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A Style-Based Generator Architecture for Generative Adversarial Networks (2018, Karras et al. )</a:t>
            </a:r>
          </a:p>
        </p:txBody>
      </p:sp>
      <p:sp>
        <p:nvSpPr>
          <p:cNvPr id="433" name="cyc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cycle GANs</a:t>
            </a:r>
          </a:p>
        </p:txBody>
      </p:sp>
      <p:pic>
        <p:nvPicPr>
          <p:cNvPr id="434" name="cycle_gan.png" descr="cycle_gan.png"/>
          <p:cNvPicPr>
            <a:picLocks noChangeAspect="1"/>
          </p:cNvPicPr>
          <p:nvPr/>
        </p:nvPicPr>
        <p:blipFill>
          <a:blip r:embed="rId2"/>
          <a:stretch>
            <a:fillRect/>
          </a:stretch>
        </p:blipFill>
        <p:spPr>
          <a:xfrm>
            <a:off x="1587801" y="3159776"/>
            <a:ext cx="8353571" cy="5790543"/>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Body"/>
          <p:cNvSpPr txBox="1">
            <a:spLocks noGrp="1"/>
          </p:cNvSpPr>
          <p:nvPr>
            <p:ph type="body" sz="quarter" idx="1"/>
          </p:nvPr>
        </p:nvSpPr>
        <p:spPr>
          <a:xfrm>
            <a:off x="952500" y="2590800"/>
            <a:ext cx="11099800" cy="860188"/>
          </a:xfrm>
          <a:prstGeom prst="rect">
            <a:avLst/>
          </a:prstGeom>
        </p:spPr>
        <p:txBody>
          <a:bodyPr/>
          <a:lstStyle/>
          <a:p>
            <a:endParaRPr/>
          </a:p>
        </p:txBody>
      </p:sp>
      <p:sp>
        <p:nvSpPr>
          <p:cNvPr id="437" name="Source: A Style-Based Generator Architecture for Generative Adversarial Networks (2018, Karras et al. )"/>
          <p:cNvSpPr txBox="1"/>
          <p:nvPr/>
        </p:nvSpPr>
        <p:spPr>
          <a:xfrm>
            <a:off x="1982977" y="9269388"/>
            <a:ext cx="10105645"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A Style-Based Generator Architecture for Generative Adversarial Networks (2018, Karras et al. )</a:t>
            </a:r>
          </a:p>
        </p:txBody>
      </p:sp>
      <p:sp>
        <p:nvSpPr>
          <p:cNvPr id="438" name="style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style GANs</a:t>
            </a:r>
          </a:p>
        </p:txBody>
      </p:sp>
      <p:pic>
        <p:nvPicPr>
          <p:cNvPr id="439" name="cycle_gan_style.png" descr="cycle_gan_style.png"/>
          <p:cNvPicPr>
            <a:picLocks noChangeAspect="1"/>
          </p:cNvPicPr>
          <p:nvPr/>
        </p:nvPicPr>
        <p:blipFill>
          <a:blip r:embed="rId2"/>
          <a:stretch>
            <a:fillRect/>
          </a:stretch>
        </p:blipFill>
        <p:spPr>
          <a:xfrm>
            <a:off x="1442243" y="2162125"/>
            <a:ext cx="10756901" cy="6870701"/>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Both learn the distribution of the data, i.e. they are generative.…"/>
          <p:cNvSpPr txBox="1">
            <a:spLocks noGrp="1"/>
          </p:cNvSpPr>
          <p:nvPr>
            <p:ph type="body" idx="1"/>
          </p:nvPr>
        </p:nvSpPr>
        <p:spPr>
          <a:xfrm>
            <a:off x="952500" y="2590800"/>
            <a:ext cx="11099800" cy="5413486"/>
          </a:xfrm>
          <a:prstGeom prst="rect">
            <a:avLst/>
          </a:prstGeom>
        </p:spPr>
        <p:txBody>
          <a:bodyPr/>
          <a:lstStyle/>
          <a:p>
            <a:r>
              <a:t>Both learn the distribution of the data, i.e. they are generative.</a:t>
            </a:r>
          </a:p>
          <a:p>
            <a:r>
              <a:t>GANs are better for images, </a:t>
            </a:r>
          </a:p>
          <a:p>
            <a:r>
              <a:t>VAEs work better for data with some structure (music, language)</a:t>
            </a:r>
          </a:p>
          <a:p>
            <a:r>
              <a:t>VAEs have a strong mathematical foundation, GANs do not.</a:t>
            </a:r>
          </a:p>
          <a:p>
            <a:pPr lvl="1"/>
            <a:r>
              <a:t>Unknown what is being optimised for GANs.</a:t>
            </a:r>
          </a:p>
        </p:txBody>
      </p:sp>
      <p:sp>
        <p:nvSpPr>
          <p:cNvPr id="442" name="VAEs vs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VAEs vs GANs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Both learn the distribution of the data, i.e. they are generative.…"/>
          <p:cNvSpPr txBox="1">
            <a:spLocks noGrp="1"/>
          </p:cNvSpPr>
          <p:nvPr>
            <p:ph type="body" idx="1"/>
          </p:nvPr>
        </p:nvSpPr>
        <p:spPr>
          <a:xfrm>
            <a:off x="952500" y="2590800"/>
            <a:ext cx="11099800" cy="5413486"/>
          </a:xfrm>
          <a:prstGeom prst="rect">
            <a:avLst/>
          </a:prstGeom>
        </p:spPr>
        <p:txBody>
          <a:bodyPr/>
          <a:lstStyle/>
          <a:p>
            <a:r>
              <a:rPr lang="en-US" dirty="0"/>
              <a:t>Thank you for your interest, you were a very engaging group!</a:t>
            </a:r>
          </a:p>
          <a:p>
            <a:r>
              <a:rPr lang="en-US" dirty="0"/>
              <a:t>Remaining questions?</a:t>
            </a:r>
          </a:p>
          <a:p>
            <a:r>
              <a:rPr lang="en-US" dirty="0"/>
              <a:t>Please fill out the feedback form!</a:t>
            </a:r>
            <a:endParaRPr dirty="0"/>
          </a:p>
        </p:txBody>
      </p:sp>
      <p:sp>
        <p:nvSpPr>
          <p:cNvPr id="442" name="VAEs vs GANs"/>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rPr lang="en-US" dirty="0"/>
              <a:t>Thank you!</a:t>
            </a:r>
            <a:endParaRPr dirty="0"/>
          </a:p>
        </p:txBody>
      </p:sp>
    </p:spTree>
    <p:extLst>
      <p:ext uri="{BB962C8B-B14F-4D97-AF65-F5344CB8AC3E}">
        <p14:creationId xmlns:p14="http://schemas.microsoft.com/office/powerpoint/2010/main" val="37070189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Unsupervised learning"/>
          <p:cNvSpPr txBox="1">
            <a:spLocks noGrp="1"/>
          </p:cNvSpPr>
          <p:nvPr>
            <p:ph type="title"/>
          </p:nvPr>
        </p:nvSpPr>
        <p:spPr>
          <a:prstGeom prst="rect">
            <a:avLst/>
          </a:prstGeom>
        </p:spPr>
        <p:txBody>
          <a:bodyPr/>
          <a:lstStyle/>
          <a:p>
            <a:pPr lvl="1"/>
            <a:r>
              <a:t>Unsupervised learning</a:t>
            </a:r>
          </a:p>
        </p:txBody>
      </p:sp>
      <p:sp>
        <p:nvSpPr>
          <p:cNvPr id="229" name="There are many unsupervised learning ML algorithms.…"/>
          <p:cNvSpPr txBox="1">
            <a:spLocks noGrp="1"/>
          </p:cNvSpPr>
          <p:nvPr>
            <p:ph type="body" sz="quarter" idx="1"/>
          </p:nvPr>
        </p:nvSpPr>
        <p:spPr>
          <a:xfrm>
            <a:off x="952500" y="2590800"/>
            <a:ext cx="5269459" cy="2814142"/>
          </a:xfrm>
          <a:prstGeom prst="rect">
            <a:avLst/>
          </a:prstGeom>
        </p:spPr>
        <p:txBody>
          <a:bodyPr/>
          <a:lstStyle/>
          <a:p>
            <a:pPr marL="312039" indent="-312039" defTabSz="531622">
              <a:spcBef>
                <a:spcPts val="2900"/>
              </a:spcBef>
              <a:defRPr sz="2548"/>
            </a:pPr>
            <a:r>
              <a:t>There are many unsupervised learning ML algorithms.</a:t>
            </a:r>
          </a:p>
          <a:p>
            <a:pPr marL="624078" lvl="1" indent="-312039" defTabSz="531622">
              <a:spcBef>
                <a:spcPts val="2900"/>
              </a:spcBef>
              <a:defRPr sz="2548"/>
            </a:pPr>
            <a:r>
              <a:t>Principal component analysis (</a:t>
            </a:r>
            <a:r>
              <a:rPr b="1"/>
              <a:t>PCA</a:t>
            </a:r>
            <a:r>
              <a:t>)</a:t>
            </a:r>
          </a:p>
          <a:p>
            <a:pPr marL="624078" lvl="1" indent="-312039" defTabSz="531622">
              <a:spcBef>
                <a:spcPts val="2900"/>
              </a:spcBef>
              <a:defRPr sz="2548"/>
            </a:pPr>
            <a:r>
              <a:rPr b="1"/>
              <a:t>k-means</a:t>
            </a:r>
            <a:r>
              <a:t> clustering</a:t>
            </a:r>
          </a:p>
        </p:txBody>
      </p:sp>
      <p:sp>
        <p:nvSpPr>
          <p:cNvPr id="230" name="Source: http://www.nlpca.org/pca_principal_component_analysis.html"/>
          <p:cNvSpPr txBox="1"/>
          <p:nvPr/>
        </p:nvSpPr>
        <p:spPr>
          <a:xfrm>
            <a:off x="5514594" y="8950097"/>
            <a:ext cx="6903213" cy="337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http://www.nlpca.org/pca_principal_component_analysis.html</a:t>
            </a:r>
          </a:p>
        </p:txBody>
      </p:sp>
      <p:pic>
        <p:nvPicPr>
          <p:cNvPr id="231" name="fig_pca_principal_component_analysis.png" descr="fig_pca_principal_component_analysis.png"/>
          <p:cNvPicPr>
            <a:picLocks noChangeAspect="1"/>
          </p:cNvPicPr>
          <p:nvPr/>
        </p:nvPicPr>
        <p:blipFill>
          <a:blip r:embed="rId3"/>
          <a:stretch>
            <a:fillRect/>
          </a:stretch>
        </p:blipFill>
        <p:spPr>
          <a:xfrm>
            <a:off x="4712079" y="5325485"/>
            <a:ext cx="7367755" cy="2922521"/>
          </a:xfrm>
          <a:prstGeom prst="rect">
            <a:avLst/>
          </a:prstGeom>
          <a:ln w="12700">
            <a:miter lim="400000"/>
          </a:ln>
        </p:spPr>
      </p:pic>
      <p:sp>
        <p:nvSpPr>
          <p:cNvPr id="232" name="ML algorithms"/>
          <p:cNvSpPr txBox="1"/>
          <p:nvPr/>
        </p:nvSpPr>
        <p:spPr>
          <a:xfrm>
            <a:off x="5227764" y="1675979"/>
            <a:ext cx="2549272"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ML algorithms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Unsupervised learning"/>
          <p:cNvSpPr txBox="1">
            <a:spLocks noGrp="1"/>
          </p:cNvSpPr>
          <p:nvPr>
            <p:ph type="title"/>
          </p:nvPr>
        </p:nvSpPr>
        <p:spPr>
          <a:prstGeom prst="rect">
            <a:avLst/>
          </a:prstGeom>
        </p:spPr>
        <p:txBody>
          <a:bodyPr/>
          <a:lstStyle/>
          <a:p>
            <a:pPr lvl="1"/>
            <a:r>
              <a:t>Unsupervised learning</a:t>
            </a:r>
          </a:p>
        </p:txBody>
      </p:sp>
      <p:sp>
        <p:nvSpPr>
          <p:cNvPr id="237" name="DL models include…"/>
          <p:cNvSpPr txBox="1">
            <a:spLocks noGrp="1"/>
          </p:cNvSpPr>
          <p:nvPr>
            <p:ph type="body" sz="half" idx="1"/>
          </p:nvPr>
        </p:nvSpPr>
        <p:spPr>
          <a:xfrm>
            <a:off x="952500" y="2590800"/>
            <a:ext cx="5269459" cy="6181498"/>
          </a:xfrm>
          <a:prstGeom prst="rect">
            <a:avLst/>
          </a:prstGeom>
        </p:spPr>
        <p:txBody>
          <a:bodyPr/>
          <a:lstStyle/>
          <a:p>
            <a:pPr marL="288035" indent="-288035" defTabSz="490727">
              <a:spcBef>
                <a:spcPts val="2600"/>
              </a:spcBef>
              <a:defRPr sz="2351"/>
            </a:pPr>
            <a:r>
              <a:t>DL models include</a:t>
            </a:r>
          </a:p>
          <a:p>
            <a:pPr marL="288035" indent="-288035" defTabSz="490727">
              <a:spcBef>
                <a:spcPts val="2600"/>
              </a:spcBef>
              <a:defRPr sz="2351"/>
            </a:pPr>
            <a:r>
              <a:rPr b="1"/>
              <a:t>Autoencoders</a:t>
            </a:r>
            <a:r>
              <a:t> (Hinton, 2006, seminal paper)</a:t>
            </a:r>
          </a:p>
          <a:p>
            <a:pPr marL="576071" lvl="1" indent="-288035" defTabSz="490727">
              <a:spcBef>
                <a:spcPts val="2600"/>
              </a:spcBef>
              <a:defRPr sz="2351"/>
            </a:pPr>
            <a:r>
              <a:t>Dimensionality reduction</a:t>
            </a:r>
          </a:p>
          <a:p>
            <a:pPr marL="576071" lvl="1" indent="-288035" defTabSz="490727">
              <a:spcBef>
                <a:spcPts val="2600"/>
              </a:spcBef>
              <a:defRPr sz="2351"/>
            </a:pPr>
            <a:r>
              <a:t>Anomaly detection</a:t>
            </a:r>
          </a:p>
          <a:p>
            <a:pPr marL="576071" lvl="1" indent="-288035" defTabSz="490727">
              <a:spcBef>
                <a:spcPts val="2600"/>
              </a:spcBef>
              <a:defRPr sz="2351"/>
            </a:pPr>
            <a:r>
              <a:t>Feature extractors</a:t>
            </a:r>
          </a:p>
          <a:p>
            <a:pPr marL="288035" indent="-288035" defTabSz="490727">
              <a:spcBef>
                <a:spcPts val="2600"/>
              </a:spcBef>
              <a:defRPr sz="2351"/>
            </a:pPr>
            <a:r>
              <a:t>Generative Adversarial Networks (</a:t>
            </a:r>
            <a:r>
              <a:rPr b="1"/>
              <a:t>GANs</a:t>
            </a:r>
            <a:r>
              <a:t>) (Ian Goodfellow et al., 2014)</a:t>
            </a:r>
          </a:p>
          <a:p>
            <a:pPr marL="576071" lvl="1" indent="-288035" defTabSz="490727">
              <a:spcBef>
                <a:spcPts val="2600"/>
              </a:spcBef>
              <a:defRPr sz="2351"/>
            </a:pPr>
            <a:r>
              <a:t>Probability Density estimation</a:t>
            </a:r>
          </a:p>
          <a:p>
            <a:pPr marL="576071" lvl="1" indent="-288035" defTabSz="490727">
              <a:spcBef>
                <a:spcPts val="2600"/>
              </a:spcBef>
              <a:defRPr sz="2351"/>
            </a:pPr>
            <a:r>
              <a:t>Generative model</a:t>
            </a:r>
          </a:p>
        </p:txBody>
      </p:sp>
      <p:sp>
        <p:nvSpPr>
          <p:cNvPr id="238" name="Source: https://en.wikipedia.org/wiki/Autoencoder"/>
          <p:cNvSpPr txBox="1"/>
          <p:nvPr/>
        </p:nvSpPr>
        <p:spPr>
          <a:xfrm>
            <a:off x="6466179" y="8950097"/>
            <a:ext cx="5000042" cy="337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https://en.wikipedia.org/wiki/Autoencoder</a:t>
            </a:r>
          </a:p>
        </p:txBody>
      </p:sp>
      <p:sp>
        <p:nvSpPr>
          <p:cNvPr id="239" name="DL models"/>
          <p:cNvSpPr txBox="1"/>
          <p:nvPr/>
        </p:nvSpPr>
        <p:spPr>
          <a:xfrm>
            <a:off x="5527611" y="1675979"/>
            <a:ext cx="1949578"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DL models</a:t>
            </a:r>
          </a:p>
        </p:txBody>
      </p:sp>
      <p:sp>
        <p:nvSpPr>
          <p:cNvPr id="241" name="Autoencoder"/>
          <p:cNvSpPr txBox="1"/>
          <p:nvPr/>
        </p:nvSpPr>
        <p:spPr>
          <a:xfrm>
            <a:off x="8658039" y="7488690"/>
            <a:ext cx="1367436" cy="337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Autoencoder</a:t>
            </a:r>
          </a:p>
        </p:txBody>
      </p:sp>
      <p:pic>
        <p:nvPicPr>
          <p:cNvPr id="1026" name="Picture 2" descr="Screen-Shot-2018-03-07-at-8.24.37-AM">
            <a:extLst>
              <a:ext uri="{FF2B5EF4-FFF2-40B4-BE49-F238E27FC236}">
                <a16:creationId xmlns:a16="http://schemas.microsoft.com/office/drawing/2014/main" id="{0CD10535-9CEC-334B-A3AF-18DE52ACCB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6"/>
          <a:stretch/>
        </p:blipFill>
        <p:spPr bwMode="auto">
          <a:xfrm>
            <a:off x="6016663" y="3226026"/>
            <a:ext cx="6650188" cy="4173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45" name="Autoencoder    attempts to learn the identity function…"/>
              <p:cNvSpPr txBox="1">
                <a:spLocks noGrp="1"/>
              </p:cNvSpPr>
              <p:nvPr>
                <p:ph type="body" sz="half" idx="1"/>
              </p:nvPr>
            </p:nvSpPr>
            <p:spPr>
              <a:xfrm>
                <a:off x="952500" y="2590800"/>
                <a:ext cx="5000041" cy="6299200"/>
              </a:xfrm>
              <a:prstGeom prst="rect">
                <a:avLst/>
              </a:prstGeom>
            </p:spPr>
            <p:txBody>
              <a:bodyPr>
                <a:normAutofit lnSpcReduction="10000"/>
              </a:bodyPr>
              <a:lstStyle/>
              <a:p>
                <a:pPr marL="236600" indent="-236600" defTabSz="403097">
                  <a:spcBef>
                    <a:spcPts val="2200"/>
                  </a:spcBef>
                  <a:defRPr sz="1932"/>
                </a:pPr>
                <a:r>
                  <a:rPr lang="en-US" dirty="0"/>
                  <a:t>Autoencoder </a:t>
                </a:r>
                <a14:m>
                  <m:oMath xmlns:m="http://schemas.openxmlformats.org/officeDocument/2006/math">
                    <m:r>
                      <a:rPr lang="en-US" b="0" i="1" smtClean="0">
                        <a:latin typeface="Cambria Math" panose="02040503050406030204" pitchFamily="18" charset="0"/>
                      </a:rPr>
                      <m:t>𝑓</m:t>
                    </m:r>
                  </m:oMath>
                </a14:m>
                <a:r>
                  <a:rPr lang="en-US" dirty="0"/>
                  <a:t> attempts to learn the identity function</a:t>
                </a:r>
              </a:p>
              <a:p>
                <a:pPr marL="236600" indent="-236600" defTabSz="403097">
                  <a:spcBef>
                    <a:spcPts val="2200"/>
                  </a:spcBef>
                  <a:defRPr sz="1932"/>
                </a:pPr>
                <a:endParaRPr lang="en-US" dirty="0"/>
              </a:p>
              <a:p>
                <a:pPr marL="473201" lvl="1" indent="-236600" defTabSz="403097">
                  <a:spcBef>
                    <a:spcPts val="2200"/>
                  </a:spcBef>
                  <a:defRPr sz="1932"/>
                </a:pPr>
                <a:r>
                  <a:rPr lang="en-US" dirty="0"/>
                  <a:t>Given input </a:t>
                </a:r>
                <a14:m>
                  <m:oMath xmlns:m="http://schemas.openxmlformats.org/officeDocument/2006/math">
                    <m:r>
                      <a:rPr lang="en-US" b="0" i="1" smtClean="0">
                        <a:latin typeface="Cambria Math" panose="02040503050406030204" pitchFamily="18" charset="0"/>
                      </a:rPr>
                      <m:t>𝑥</m:t>
                    </m:r>
                  </m:oMath>
                </a14:m>
                <a:r>
                  <a:rPr lang="en-US" dirty="0"/>
                  <a:t> the autoencoder outputs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which should be as close to </a:t>
                </a:r>
                <a14:m>
                  <m:oMath xmlns:m="http://schemas.openxmlformats.org/officeDocument/2006/math">
                    <m:r>
                      <a:rPr lang="en-US" i="1">
                        <a:latin typeface="Cambria Math" panose="02040503050406030204" pitchFamily="18" charset="0"/>
                      </a:rPr>
                      <m:t>𝑥</m:t>
                    </m:r>
                  </m:oMath>
                </a14:m>
                <a:r>
                  <a:rPr lang="en-US" dirty="0"/>
                  <a:t> as possible</a:t>
                </a:r>
              </a:p>
              <a:p>
                <a:pPr marL="236600" indent="-236600" defTabSz="403097">
                  <a:spcBef>
                    <a:spcPts val="2200"/>
                  </a:spcBef>
                  <a:defRPr sz="1932"/>
                </a:pPr>
                <a:r>
                  <a:rPr lang="en-US" dirty="0"/>
                  <a:t>Consists of an </a:t>
                </a:r>
                <a:r>
                  <a:rPr lang="en-US" b="1" dirty="0"/>
                  <a:t>encoder</a:t>
                </a:r>
                <a:r>
                  <a:rPr lang="en-US" dirty="0"/>
                  <a:t> and </a:t>
                </a:r>
                <a:r>
                  <a:rPr lang="en-US" b="1" dirty="0"/>
                  <a:t>decoder</a:t>
                </a:r>
                <a:r>
                  <a:rPr lang="en-US" dirty="0"/>
                  <a:t> pair.</a:t>
                </a:r>
              </a:p>
              <a:p>
                <a:pPr marL="473201" lvl="1" indent="-236600" defTabSz="403097">
                  <a:spcBef>
                    <a:spcPts val="2200"/>
                  </a:spcBef>
                  <a:defRPr sz="1932"/>
                </a:pPr>
                <a:endParaRPr lang="en-US" dirty="0"/>
              </a:p>
              <a:p>
                <a:pPr marL="236600" indent="-236600" defTabSz="403097">
                  <a:spcBef>
                    <a:spcPts val="2200"/>
                  </a:spcBef>
                  <a:defRPr sz="1932"/>
                </a:pPr>
                <a:r>
                  <a:rPr lang="en-US" dirty="0"/>
                  <a:t>The output </a:t>
                </a:r>
                <a14:m>
                  <m:oMath xmlns:m="http://schemas.openxmlformats.org/officeDocument/2006/math">
                    <m:r>
                      <a:rPr lang="en-US" b="0" i="1" smtClean="0">
                        <a:latin typeface="Cambria Math" panose="02040503050406030204" pitchFamily="18" charset="0"/>
                      </a:rPr>
                      <m:t>𝑧</m:t>
                    </m:r>
                  </m:oMath>
                </a14:m>
                <a:r>
                  <a:rPr lang="en-US" dirty="0"/>
                  <a:t> of the encoder has lower dimension than </a:t>
                </a:r>
                <a14:m>
                  <m:oMath xmlns:m="http://schemas.openxmlformats.org/officeDocument/2006/math">
                    <m:r>
                      <a:rPr lang="en-US" b="0" i="1" smtClean="0">
                        <a:latin typeface="Cambria Math" panose="02040503050406030204" pitchFamily="18" charset="0"/>
                      </a:rPr>
                      <m:t>𝑥</m:t>
                    </m:r>
                  </m:oMath>
                </a14:m>
                <a:r>
                  <a:rPr lang="en-US" dirty="0"/>
                  <a:t>  </a:t>
                </a:r>
              </a:p>
              <a:p>
                <a:pPr marL="473201" lvl="1" indent="-236600" defTabSz="403097">
                  <a:spcBef>
                    <a:spcPts val="2200"/>
                  </a:spcBef>
                  <a:defRPr sz="1932"/>
                </a:pPr>
                <a:r>
                  <a:rPr lang="en-US" dirty="0"/>
                  <a:t>The autoencoder compresses the input to a smaller representation.</a:t>
                </a:r>
              </a:p>
              <a:p>
                <a:pPr marL="236600" indent="-236600" defTabSz="403097">
                  <a:spcBef>
                    <a:spcPts val="2200"/>
                  </a:spcBef>
                  <a:defRPr sz="1932"/>
                </a:pPr>
                <a:r>
                  <a:rPr lang="en-US" dirty="0"/>
                  <a:t>Autoencoders reconstruct the input after going through this information bottleneck.</a:t>
                </a:r>
                <a:endParaRPr dirty="0"/>
              </a:p>
            </p:txBody>
          </p:sp>
        </mc:Choice>
        <mc:Fallback>
          <p:sp>
            <p:nvSpPr>
              <p:cNvPr id="245" name="Autoencoder    attempts to learn the identity function…"/>
              <p:cNvSpPr txBox="1">
                <a:spLocks noGrp="1" noRot="1" noChangeAspect="1" noMove="1" noResize="1" noEditPoints="1" noAdjustHandles="1" noChangeArrowheads="1" noChangeShapeType="1" noTextEdit="1"/>
              </p:cNvSpPr>
              <p:nvPr>
                <p:ph type="body" sz="half" idx="1"/>
              </p:nvPr>
            </p:nvSpPr>
            <p:spPr>
              <a:xfrm>
                <a:off x="952500" y="2590800"/>
                <a:ext cx="5000041" cy="6299200"/>
              </a:xfrm>
              <a:prstGeom prst="rect">
                <a:avLst/>
              </a:prstGeom>
              <a:blipFill>
                <a:blip r:embed="rId2"/>
                <a:stretch>
                  <a:fillRect l="-3038" t="-806" r="-759"/>
                </a:stretch>
              </a:blipFill>
            </p:spPr>
            <p:txBody>
              <a:bodyPr/>
              <a:lstStyle/>
              <a:p>
                <a:r>
                  <a:rPr lang="nl-NL">
                    <a:noFill/>
                  </a:rPr>
                  <a:t> </a:t>
                </a:r>
              </a:p>
            </p:txBody>
          </p:sp>
        </mc:Fallback>
      </mc:AlternateContent>
      <p:sp>
        <p:nvSpPr>
          <p:cNvPr id="246" name="Source: https://en.wikipedia.org/wiki/Autoencoder"/>
          <p:cNvSpPr txBox="1"/>
          <p:nvPr/>
        </p:nvSpPr>
        <p:spPr>
          <a:xfrm>
            <a:off x="5158079" y="9231288"/>
            <a:ext cx="5000042"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https://en.wikipedia.org/wiki/Autoencoder</a:t>
            </a:r>
          </a:p>
        </p:txBody>
      </p:sp>
      <p:sp>
        <p:nvSpPr>
          <p:cNvPr id="247"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mc:AlternateContent xmlns:mc="http://schemas.openxmlformats.org/markup-compatibility/2006">
        <mc:Choice xmlns:a14="http://schemas.microsoft.com/office/drawing/2010/main" Requires="a14">
          <p:sp>
            <p:nvSpPr>
              <p:cNvPr id="252" name="Equation"/>
              <p:cNvSpPr txBox="1"/>
              <p:nvPr/>
            </p:nvSpPr>
            <p:spPr>
              <a:xfrm>
                <a:off x="2580839" y="3470343"/>
                <a:ext cx="1253271" cy="337567"/>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𝑓</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𝑥</m:t>
                      </m:r>
                    </m:oMath>
                  </m:oMathPara>
                </a14:m>
                <a:endParaRPr sz="3000" dirty="0"/>
              </a:p>
            </p:txBody>
          </p:sp>
        </mc:Choice>
        <mc:Fallback>
          <p:sp>
            <p:nvSpPr>
              <p:cNvPr id="252" name="Equation"/>
              <p:cNvSpPr txBox="1">
                <a:spLocks noRot="1" noChangeAspect="1" noMove="1" noResize="1" noEditPoints="1" noAdjustHandles="1" noChangeArrowheads="1" noChangeShapeType="1" noTextEdit="1"/>
              </p:cNvSpPr>
              <p:nvPr/>
            </p:nvSpPr>
            <p:spPr>
              <a:xfrm>
                <a:off x="2580839" y="3470343"/>
                <a:ext cx="1253271" cy="337567"/>
              </a:xfrm>
              <a:prstGeom prst="rect">
                <a:avLst/>
              </a:prstGeom>
              <a:blipFill>
                <a:blip r:embed="rId3"/>
                <a:stretch>
                  <a:fillRect l="-13000" r="-22000" b="-82143"/>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55" name="Equation"/>
              <p:cNvSpPr txBox="1"/>
              <p:nvPr/>
            </p:nvSpPr>
            <p:spPr>
              <a:xfrm>
                <a:off x="2518837" y="5707634"/>
                <a:ext cx="2100996" cy="33947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𝑓</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𝑑</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𝑒</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oMath>
                  </m:oMathPara>
                </a14:m>
                <a:endParaRPr sz="3000"/>
              </a:p>
            </p:txBody>
          </p:sp>
        </mc:Choice>
        <mc:Fallback xmlns="">
          <p:sp>
            <p:nvSpPr>
              <p:cNvPr id="255" name="Equation"/>
              <p:cNvSpPr txBox="1">
                <a:spLocks noRot="1" noChangeAspect="1" noMove="1" noResize="1" noEditPoints="1" noAdjustHandles="1" noChangeArrowheads="1" noChangeShapeType="1" noTextEdit="1"/>
              </p:cNvSpPr>
              <p:nvPr/>
            </p:nvSpPr>
            <p:spPr>
              <a:xfrm>
                <a:off x="2518837" y="5707634"/>
                <a:ext cx="2100996" cy="339472"/>
              </a:xfrm>
              <a:prstGeom prst="rect">
                <a:avLst/>
              </a:prstGeom>
              <a:blipFill rotWithShape="0">
                <a:blip r:embed="rId9"/>
                <a:stretch>
                  <a:fillRect l="-290" r="-18841" b="-35714"/>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56" name="Equation"/>
              <p:cNvSpPr txBox="1"/>
              <p:nvPr/>
            </p:nvSpPr>
            <p:spPr>
              <a:xfrm>
                <a:off x="7202703" y="2988738"/>
                <a:ext cx="1536062"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ar-AE" sz="3000" i="1" smtClean="0">
                          <a:solidFill>
                            <a:srgbClr val="000000"/>
                          </a:solidFill>
                          <a:latin typeface="Cambria Math" panose="02040503050406030204" pitchFamily="18" charset="0"/>
                        </a:rPr>
                        <m:t>𝑒</m:t>
                      </m:r>
                      <m:d>
                        <m:dPr>
                          <m:ctrlPr>
                            <a:rPr lang="ar-AE" sz="3000" i="1">
                              <a:solidFill>
                                <a:srgbClr val="000000"/>
                              </a:solidFill>
                              <a:latin typeface="Cambria Math" panose="02040503050406030204" pitchFamily="18" charset="0"/>
                            </a:rPr>
                          </m:ctrlPr>
                        </m:dPr>
                        <m:e>
                          <m:r>
                            <a:rPr lang="ar-AE" sz="3000" i="1">
                              <a:solidFill>
                                <a:srgbClr val="000000"/>
                              </a:solidFill>
                              <a:latin typeface="Cambria Math" panose="02040503050406030204" pitchFamily="18" charset="0"/>
                            </a:rPr>
                            <m:t>𝑥</m:t>
                          </m:r>
                        </m:e>
                      </m:d>
                      <m:r>
                        <a:rPr lang="ar-AE" sz="3000" i="1">
                          <a:solidFill>
                            <a:srgbClr val="000000"/>
                          </a:solidFill>
                          <a:latin typeface="Cambria Math" panose="02040503050406030204" pitchFamily="18" charset="0"/>
                        </a:rPr>
                        <m:t>=</m:t>
                      </m:r>
                      <m:r>
                        <a:rPr lang="en-US" sz="3000" b="0" i="1" smtClean="0">
                          <a:solidFill>
                            <a:srgbClr val="000000"/>
                          </a:solidFill>
                          <a:latin typeface="Cambria Math" panose="02040503050406030204" pitchFamily="18" charset="0"/>
                        </a:rPr>
                        <m:t>𝑧</m:t>
                      </m:r>
                    </m:oMath>
                  </m:oMathPara>
                </a14:m>
                <a:endParaRPr sz="3000" dirty="0"/>
              </a:p>
            </p:txBody>
          </p:sp>
        </mc:Choice>
        <mc:Fallback>
          <p:sp>
            <p:nvSpPr>
              <p:cNvPr id="256" name="Equation"/>
              <p:cNvSpPr txBox="1">
                <a:spLocks noRot="1" noChangeAspect="1" noMove="1" noResize="1" noEditPoints="1" noAdjustHandles="1" noChangeArrowheads="1" noChangeShapeType="1" noTextEdit="1"/>
              </p:cNvSpPr>
              <p:nvPr/>
            </p:nvSpPr>
            <p:spPr>
              <a:xfrm>
                <a:off x="7202703" y="2988738"/>
                <a:ext cx="1536062" cy="461665"/>
              </a:xfrm>
              <a:prstGeom prst="rect">
                <a:avLst/>
              </a:prstGeom>
              <a:blipFill>
                <a:blip r:embed="rId10"/>
                <a:stretch>
                  <a:fillRect l="-1639" r="-1639"/>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57" name="Equation"/>
              <p:cNvSpPr txBox="1"/>
              <p:nvPr/>
            </p:nvSpPr>
            <p:spPr>
              <a:xfrm>
                <a:off x="9971509" y="2965380"/>
                <a:ext cx="1542217"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en-US" sz="3000" i="1" smtClean="0">
                          <a:solidFill>
                            <a:srgbClr val="000000"/>
                          </a:solidFill>
                          <a:latin typeface="Cambria Math" panose="02040503050406030204" pitchFamily="18" charset="0"/>
                        </a:rPr>
                        <m:t>𝑑</m:t>
                      </m:r>
                      <m:r>
                        <a:rPr lang="en-US" sz="3000" i="1" smtClean="0">
                          <a:solidFill>
                            <a:srgbClr val="000000"/>
                          </a:solidFill>
                          <a:latin typeface="Cambria Math" panose="02040503050406030204" pitchFamily="18" charset="0"/>
                        </a:rPr>
                        <m:t>(</m:t>
                      </m:r>
                      <m:r>
                        <a:rPr lang="en-US" sz="3000" i="1" smtClean="0">
                          <a:solidFill>
                            <a:srgbClr val="000000"/>
                          </a:solidFill>
                          <a:latin typeface="Cambria Math" panose="02040503050406030204" pitchFamily="18" charset="0"/>
                        </a:rPr>
                        <m:t>𝑧</m:t>
                      </m:r>
                      <m:r>
                        <a:rPr lang="en-US" sz="3000" i="1" smtClean="0">
                          <a:solidFill>
                            <a:srgbClr val="000000"/>
                          </a:solidFill>
                          <a:latin typeface="Cambria Math" panose="02040503050406030204" pitchFamily="18" charset="0"/>
                        </a:rPr>
                        <m:t>)=</m:t>
                      </m:r>
                      <m:acc>
                        <m:accPr>
                          <m:chr m:val="̂"/>
                          <m:ctrlPr>
                            <a:rPr lang="en-US" sz="3000" b="0" i="1" smtClean="0">
                              <a:solidFill>
                                <a:srgbClr val="000000"/>
                              </a:solidFill>
                              <a:latin typeface="Cambria Math" panose="02040503050406030204" pitchFamily="18" charset="0"/>
                            </a:rPr>
                          </m:ctrlPr>
                        </m:accPr>
                        <m:e>
                          <m:r>
                            <m:rPr>
                              <m:sty m:val="p"/>
                            </m:rPr>
                            <a:rPr lang="en-US" sz="3000" b="0" i="0" smtClean="0">
                              <a:solidFill>
                                <a:srgbClr val="000000"/>
                              </a:solidFill>
                              <a:latin typeface="Cambria Math" panose="02040503050406030204" pitchFamily="18" charset="0"/>
                            </a:rPr>
                            <m:t>x</m:t>
                          </m:r>
                        </m:e>
                      </m:acc>
                    </m:oMath>
                  </m:oMathPara>
                </a14:m>
                <a:endParaRPr sz="3000" dirty="0"/>
              </a:p>
            </p:txBody>
          </p:sp>
        </mc:Choice>
        <mc:Fallback>
          <p:sp>
            <p:nvSpPr>
              <p:cNvPr id="257" name="Equation"/>
              <p:cNvSpPr txBox="1">
                <a:spLocks noRot="1" noChangeAspect="1" noMove="1" noResize="1" noEditPoints="1" noAdjustHandles="1" noChangeArrowheads="1" noChangeShapeType="1" noTextEdit="1"/>
              </p:cNvSpPr>
              <p:nvPr/>
            </p:nvSpPr>
            <p:spPr>
              <a:xfrm>
                <a:off x="9971509" y="2965380"/>
                <a:ext cx="1542217" cy="461665"/>
              </a:xfrm>
              <a:prstGeom prst="rect">
                <a:avLst/>
              </a:prstGeom>
              <a:blipFill>
                <a:blip r:embed="rId11"/>
                <a:stretch>
                  <a:fillRect l="-4065" t="-7895" r="-1626" b="-34211"/>
                </a:stretch>
              </a:blipFill>
              <a:ln w="12700">
                <a:miter lim="400000"/>
              </a:ln>
            </p:spPr>
            <p:txBody>
              <a:bodyPr/>
              <a:lstStyle/>
              <a:p>
                <a:r>
                  <a:rPr lang="nl-NL">
                    <a:noFill/>
                  </a:rPr>
                  <a:t> </a:t>
                </a:r>
              </a:p>
            </p:txBody>
          </p:sp>
        </mc:Fallback>
      </mc:AlternateContent>
      <p:sp>
        <p:nvSpPr>
          <p:cNvPr id="258" name="Equation"/>
          <p:cNvSpPr txBox="1"/>
          <p:nvPr/>
        </p:nvSpPr>
        <p:spPr>
          <a:xfrm>
            <a:off x="2516418" y="6375252"/>
            <a:ext cx="65" cy="461665"/>
          </a:xfrm>
          <a:prstGeom prst="rect">
            <a:avLst/>
          </a:prstGeom>
          <a:ln w="12700">
            <a:miter lim="400000"/>
          </a:ln>
        </p:spPr>
        <p:txBody>
          <a:bodyPr wrap="none" lIns="0" tIns="0" rIns="0" bIns="0">
            <a:spAutoFit/>
          </a:bodyPr>
          <a:lstStyle/>
          <a:p>
            <a:pPr algn="l" defTabSz="914400" latinLnBrk="1">
              <a:defRPr sz="1800" b="0"/>
            </a:pPr>
            <a:endParaRPr sz="3000" dirty="0"/>
          </a:p>
        </p:txBody>
      </p:sp>
      <p:pic>
        <p:nvPicPr>
          <p:cNvPr id="17" name="Picture 2" descr="Screen-Shot-2018-03-07-at-8.24.37-AM">
            <a:extLst>
              <a:ext uri="{FF2B5EF4-FFF2-40B4-BE49-F238E27FC236}">
                <a16:creationId xmlns:a16="http://schemas.microsoft.com/office/drawing/2014/main" id="{BD09735C-5999-7E41-A57D-ECBEF77AD21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7346"/>
          <a:stretch/>
        </p:blipFill>
        <p:spPr bwMode="auto">
          <a:xfrm>
            <a:off x="6221386" y="4288370"/>
            <a:ext cx="6650188" cy="41737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5CC88C-4747-9541-9F30-845682C56396}"/>
              </a:ext>
            </a:extLst>
          </p:cNvPr>
          <p:cNvSpPr txBox="1"/>
          <p:nvPr/>
        </p:nvSpPr>
        <p:spPr>
          <a:xfrm>
            <a:off x="7214654" y="2496908"/>
            <a:ext cx="92172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1600" b="1" i="0" u="none" strike="noStrike" cap="none" spc="0" normalizeH="0" baseline="0" dirty="0">
                <a:ln>
                  <a:noFill/>
                </a:ln>
                <a:solidFill>
                  <a:srgbClr val="000000"/>
                </a:solidFill>
                <a:effectLst/>
                <a:uFillTx/>
                <a:latin typeface="Helvetica Neue"/>
                <a:ea typeface="Helvetica Neue"/>
                <a:cs typeface="Helvetica Neue"/>
                <a:sym typeface="Helvetica Neue"/>
              </a:rPr>
              <a:t>Encoder</a:t>
            </a:r>
          </a:p>
        </p:txBody>
      </p:sp>
      <p:sp>
        <p:nvSpPr>
          <p:cNvPr id="20" name="TextBox 19">
            <a:extLst>
              <a:ext uri="{FF2B5EF4-FFF2-40B4-BE49-F238E27FC236}">
                <a16:creationId xmlns:a16="http://schemas.microsoft.com/office/drawing/2014/main" id="{50BD73FC-A831-9B47-98FB-7EA938424313}"/>
              </a:ext>
            </a:extLst>
          </p:cNvPr>
          <p:cNvSpPr txBox="1"/>
          <p:nvPr/>
        </p:nvSpPr>
        <p:spPr>
          <a:xfrm>
            <a:off x="10274541" y="2496907"/>
            <a:ext cx="93615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1600" b="1" i="0" u="none" strike="noStrike" cap="none" spc="0" normalizeH="0" baseline="0" dirty="0">
                <a:ln>
                  <a:noFill/>
                </a:ln>
                <a:solidFill>
                  <a:srgbClr val="000000"/>
                </a:solidFill>
                <a:effectLst/>
                <a:uFillTx/>
                <a:latin typeface="Helvetica Neue"/>
                <a:ea typeface="Helvetica Neue"/>
                <a:cs typeface="Helvetica Neue"/>
                <a:sym typeface="Helvetica Neue"/>
              </a:rPr>
              <a:t>Decoder</a:t>
            </a:r>
          </a:p>
        </p:txBody>
      </p:sp>
      <p:sp>
        <p:nvSpPr>
          <p:cNvPr id="21" name="TextBox 20">
            <a:extLst>
              <a:ext uri="{FF2B5EF4-FFF2-40B4-BE49-F238E27FC236}">
                <a16:creationId xmlns:a16="http://schemas.microsoft.com/office/drawing/2014/main" id="{BA6AC9D3-FD73-2B47-8E56-63D69F2D0F3E}"/>
              </a:ext>
            </a:extLst>
          </p:cNvPr>
          <p:cNvSpPr txBox="1"/>
          <p:nvPr/>
        </p:nvSpPr>
        <p:spPr>
          <a:xfrm>
            <a:off x="8722554" y="3947796"/>
            <a:ext cx="136896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1600" b="1" i="0" u="none" strike="noStrike" cap="none" spc="0" normalizeH="0" baseline="0" dirty="0">
                <a:ln>
                  <a:noFill/>
                </a:ln>
                <a:solidFill>
                  <a:srgbClr val="000000"/>
                </a:solidFill>
                <a:effectLst/>
                <a:uFillTx/>
                <a:latin typeface="Helvetica Neue"/>
                <a:ea typeface="Helvetica Neue"/>
                <a:cs typeface="Helvetica Neue"/>
                <a:sym typeface="Helvetica Neue"/>
              </a:rPr>
              <a:t>Latent </a:t>
            </a:r>
            <a:r>
              <a:rPr kumimoji="0" lang="nl-NL" sz="1600" b="1" i="0" u="none" strike="noStrike" cap="none" spc="0" normalizeH="0" baseline="0" dirty="0" err="1">
                <a:ln>
                  <a:noFill/>
                </a:ln>
                <a:solidFill>
                  <a:srgbClr val="000000"/>
                </a:solidFill>
                <a:effectLst/>
                <a:uFillTx/>
                <a:latin typeface="Helvetica Neue"/>
                <a:ea typeface="Helvetica Neue"/>
                <a:cs typeface="Helvetica Neue"/>
                <a:sym typeface="Helvetica Neue"/>
              </a:rPr>
              <a:t>space</a:t>
            </a:r>
            <a:endParaRPr kumimoji="0" lang="nl-NL" sz="16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mc:AlternateContent xmlns:mc="http://schemas.openxmlformats.org/markup-compatibility/2006">
        <mc:Choice xmlns:a14="http://schemas.microsoft.com/office/drawing/2010/main" Requires="a14">
          <p:sp>
            <p:nvSpPr>
              <p:cNvPr id="27" name="Equation">
                <a:extLst>
                  <a:ext uri="{FF2B5EF4-FFF2-40B4-BE49-F238E27FC236}">
                    <a16:creationId xmlns:a16="http://schemas.microsoft.com/office/drawing/2014/main" id="{AEAAF7A5-9130-6041-B9AE-307B9B86AF74}"/>
                  </a:ext>
                </a:extLst>
              </p:cNvPr>
              <p:cNvSpPr txBox="1"/>
              <p:nvPr/>
            </p:nvSpPr>
            <p:spPr>
              <a:xfrm>
                <a:off x="6942525" y="3797744"/>
                <a:ext cx="324256"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𝑥</m:t>
                      </m:r>
                    </m:oMath>
                  </m:oMathPara>
                </a14:m>
                <a:endParaRPr sz="3000" dirty="0"/>
              </a:p>
            </p:txBody>
          </p:sp>
        </mc:Choice>
        <mc:Fallback>
          <p:sp>
            <p:nvSpPr>
              <p:cNvPr id="27" name="Equation">
                <a:extLst>
                  <a:ext uri="{FF2B5EF4-FFF2-40B4-BE49-F238E27FC236}">
                    <a16:creationId xmlns:a16="http://schemas.microsoft.com/office/drawing/2014/main" id="{AEAAF7A5-9130-6041-B9AE-307B9B86AF74}"/>
                  </a:ext>
                </a:extLst>
              </p:cNvPr>
              <p:cNvSpPr txBox="1">
                <a:spLocks noRot="1" noChangeAspect="1" noMove="1" noResize="1" noEditPoints="1" noAdjustHandles="1" noChangeArrowheads="1" noChangeShapeType="1" noTextEdit="1"/>
              </p:cNvSpPr>
              <p:nvPr/>
            </p:nvSpPr>
            <p:spPr>
              <a:xfrm>
                <a:off x="6942525" y="3797744"/>
                <a:ext cx="324256" cy="461665"/>
              </a:xfrm>
              <a:prstGeom prst="rect">
                <a:avLst/>
              </a:prstGeom>
              <a:blipFill>
                <a:blip r:embed="rId13"/>
                <a:stretch>
                  <a:fillRect l="-11538" r="-7692"/>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8" name="Equation">
                <a:extLst>
                  <a:ext uri="{FF2B5EF4-FFF2-40B4-BE49-F238E27FC236}">
                    <a16:creationId xmlns:a16="http://schemas.microsoft.com/office/drawing/2014/main" id="{3295913E-622D-C34C-82A9-933415376F5F}"/>
                  </a:ext>
                </a:extLst>
              </p:cNvPr>
              <p:cNvSpPr txBox="1"/>
              <p:nvPr/>
            </p:nvSpPr>
            <p:spPr>
              <a:xfrm>
                <a:off x="11722338" y="3797744"/>
                <a:ext cx="324256"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panose="02040503050406030204" pitchFamily="18" charset="0"/>
                            </a:rPr>
                            <m:t>𝑥</m:t>
                          </m:r>
                        </m:e>
                      </m:acc>
                    </m:oMath>
                  </m:oMathPara>
                </a14:m>
                <a:endParaRPr sz="3000" dirty="0"/>
              </a:p>
            </p:txBody>
          </p:sp>
        </mc:Choice>
        <mc:Fallback>
          <p:sp>
            <p:nvSpPr>
              <p:cNvPr id="28" name="Equation">
                <a:extLst>
                  <a:ext uri="{FF2B5EF4-FFF2-40B4-BE49-F238E27FC236}">
                    <a16:creationId xmlns:a16="http://schemas.microsoft.com/office/drawing/2014/main" id="{3295913E-622D-C34C-82A9-933415376F5F}"/>
                  </a:ext>
                </a:extLst>
              </p:cNvPr>
              <p:cNvSpPr txBox="1">
                <a:spLocks noRot="1" noChangeAspect="1" noMove="1" noResize="1" noEditPoints="1" noAdjustHandles="1" noChangeArrowheads="1" noChangeShapeType="1" noTextEdit="1"/>
              </p:cNvSpPr>
              <p:nvPr/>
            </p:nvSpPr>
            <p:spPr>
              <a:xfrm>
                <a:off x="11722338" y="3797744"/>
                <a:ext cx="324256" cy="461665"/>
              </a:xfrm>
              <a:prstGeom prst="rect">
                <a:avLst/>
              </a:prstGeom>
              <a:blipFill>
                <a:blip r:embed="rId14"/>
                <a:stretch>
                  <a:fillRect l="-7407" t="-10811" r="-3704"/>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9" name="Equation">
                <a:extLst>
                  <a:ext uri="{FF2B5EF4-FFF2-40B4-BE49-F238E27FC236}">
                    <a16:creationId xmlns:a16="http://schemas.microsoft.com/office/drawing/2014/main" id="{26BCC014-225D-0043-A4EF-7843A94AA138}"/>
                  </a:ext>
                </a:extLst>
              </p:cNvPr>
              <p:cNvSpPr txBox="1"/>
              <p:nvPr/>
            </p:nvSpPr>
            <p:spPr>
              <a:xfrm>
                <a:off x="9257060" y="4663385"/>
                <a:ext cx="299954"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𝑧</m:t>
                      </m:r>
                    </m:oMath>
                  </m:oMathPara>
                </a14:m>
                <a:endParaRPr sz="3000" dirty="0"/>
              </a:p>
            </p:txBody>
          </p:sp>
        </mc:Choice>
        <mc:Fallback>
          <p:sp>
            <p:nvSpPr>
              <p:cNvPr id="29" name="Equation">
                <a:extLst>
                  <a:ext uri="{FF2B5EF4-FFF2-40B4-BE49-F238E27FC236}">
                    <a16:creationId xmlns:a16="http://schemas.microsoft.com/office/drawing/2014/main" id="{26BCC014-225D-0043-A4EF-7843A94AA138}"/>
                  </a:ext>
                </a:extLst>
              </p:cNvPr>
              <p:cNvSpPr txBox="1">
                <a:spLocks noRot="1" noChangeAspect="1" noMove="1" noResize="1" noEditPoints="1" noAdjustHandles="1" noChangeArrowheads="1" noChangeShapeType="1" noTextEdit="1"/>
              </p:cNvSpPr>
              <p:nvPr/>
            </p:nvSpPr>
            <p:spPr>
              <a:xfrm>
                <a:off x="9257060" y="4663385"/>
                <a:ext cx="299954" cy="461665"/>
              </a:xfrm>
              <a:prstGeom prst="rect">
                <a:avLst/>
              </a:prstGeom>
              <a:blipFill>
                <a:blip r:embed="rId15"/>
                <a:stretch>
                  <a:fillRect l="-12000" r="-8000"/>
                </a:stretch>
              </a:blipFill>
              <a:ln w="12700">
                <a:miter lim="400000"/>
              </a:ln>
            </p:spPr>
            <p:txBody>
              <a:bodyPr/>
              <a:lstStyle/>
              <a:p>
                <a:r>
                  <a:rPr lang="nl-NL">
                    <a:noFill/>
                  </a:rPr>
                  <a:t> </a:t>
                </a:r>
              </a:p>
            </p:txBody>
          </p:sp>
        </mc:Fallback>
      </mc:AlternateContent>
      <p:cxnSp>
        <p:nvCxnSpPr>
          <p:cNvPr id="10" name="Straight Arrow Connector 9">
            <a:extLst>
              <a:ext uri="{FF2B5EF4-FFF2-40B4-BE49-F238E27FC236}">
                <a16:creationId xmlns:a16="http://schemas.microsoft.com/office/drawing/2014/main" id="{838E7779-78D9-C94A-9DEF-24800924E58E}"/>
              </a:ext>
            </a:extLst>
          </p:cNvPr>
          <p:cNvCxnSpPr>
            <a:endCxn id="29" idx="0"/>
          </p:cNvCxnSpPr>
          <p:nvPr/>
        </p:nvCxnSpPr>
        <p:spPr>
          <a:xfrm>
            <a:off x="9407037" y="4406537"/>
            <a:ext cx="0" cy="25684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We get a compressed representation/encoding of the input"/>
          <p:cNvSpPr txBox="1">
            <a:spLocks noGrp="1"/>
          </p:cNvSpPr>
          <p:nvPr>
            <p:ph type="body" sz="quarter" idx="1"/>
          </p:nvPr>
        </p:nvSpPr>
        <p:spPr>
          <a:xfrm>
            <a:off x="952500" y="2590800"/>
            <a:ext cx="6516997" cy="997496"/>
          </a:xfrm>
          <a:prstGeom prst="rect">
            <a:avLst/>
          </a:prstGeom>
        </p:spPr>
        <p:txBody>
          <a:bodyPr/>
          <a:lstStyle/>
          <a:p>
            <a:r>
              <a:t>We get a compressed representation/encoding of the input</a:t>
            </a:r>
          </a:p>
        </p:txBody>
      </p:sp>
      <p:sp>
        <p:nvSpPr>
          <p:cNvPr id="262" name="Source: https://lilianweng.github.io/lil-log/2018/08/12/from-autoencoder-to-beta-vae.html"/>
          <p:cNvSpPr txBox="1"/>
          <p:nvPr/>
        </p:nvSpPr>
        <p:spPr>
          <a:xfrm>
            <a:off x="3275838" y="9231288"/>
            <a:ext cx="8764525"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https://lilianweng.github.io/lil-log/2018/08/12/from-autoencoder-to-beta-vae.html</a:t>
            </a:r>
          </a:p>
        </p:txBody>
      </p:sp>
      <p:sp>
        <p:nvSpPr>
          <p:cNvPr id="263"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pic>
        <p:nvPicPr>
          <p:cNvPr id="264" name="autoencoder-architecture.png" descr="autoencoder-architecture.png"/>
          <p:cNvPicPr>
            <a:picLocks noChangeAspect="1"/>
          </p:cNvPicPr>
          <p:nvPr/>
        </p:nvPicPr>
        <p:blipFill>
          <a:blip r:embed="rId2"/>
          <a:stretch>
            <a:fillRect/>
          </a:stretch>
        </p:blipFill>
        <p:spPr>
          <a:xfrm>
            <a:off x="1549400" y="3766095"/>
            <a:ext cx="10795000" cy="5029201"/>
          </a:xfrm>
          <a:prstGeom prst="rect">
            <a:avLst/>
          </a:prstGeom>
          <a:ln w="12700">
            <a:miter lim="400000"/>
          </a:ln>
        </p:spPr>
      </p:pic>
      <p:sp>
        <p:nvSpPr>
          <p:cNvPr id="265" name="Compression"/>
          <p:cNvSpPr txBox="1"/>
          <p:nvPr/>
        </p:nvSpPr>
        <p:spPr>
          <a:xfrm>
            <a:off x="5312536" y="1675979"/>
            <a:ext cx="2379727"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Compression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A lossy compression."/>
          <p:cNvSpPr txBox="1">
            <a:spLocks noGrp="1"/>
          </p:cNvSpPr>
          <p:nvPr>
            <p:ph type="body" sz="quarter" idx="1"/>
          </p:nvPr>
        </p:nvSpPr>
        <p:spPr>
          <a:xfrm>
            <a:off x="952500" y="2590800"/>
            <a:ext cx="6516997" cy="997496"/>
          </a:xfrm>
          <a:prstGeom prst="rect">
            <a:avLst/>
          </a:prstGeom>
        </p:spPr>
        <p:txBody>
          <a:bodyPr/>
          <a:lstStyle/>
          <a:p>
            <a:r>
              <a:t>A lossy compression.</a:t>
            </a:r>
          </a:p>
        </p:txBody>
      </p:sp>
      <p:sp>
        <p:nvSpPr>
          <p:cNvPr id="268" name="Source: https://lilianweng.github.io/lil-log/2018/08/12/from-autoencoder-to-beta-vae.html"/>
          <p:cNvSpPr txBox="1"/>
          <p:nvPr/>
        </p:nvSpPr>
        <p:spPr>
          <a:xfrm>
            <a:off x="3275838" y="9231288"/>
            <a:ext cx="8764525" cy="337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Source: https://lilianweng.github.io/lil-log/2018/08/12/from-autoencoder-to-beta-vae.html</a:t>
            </a:r>
          </a:p>
        </p:txBody>
      </p:sp>
      <p:sp>
        <p:nvSpPr>
          <p:cNvPr id="269" name="Autoencoder"/>
          <p:cNvSpPr txBox="1"/>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8000" b="0">
                <a:latin typeface="+mn-lt"/>
                <a:ea typeface="+mn-ea"/>
                <a:cs typeface="+mn-cs"/>
                <a:sym typeface="Helvetica Neue Medium"/>
              </a:defRPr>
            </a:lvl1pPr>
          </a:lstStyle>
          <a:p>
            <a:r>
              <a:t>Autoencoder</a:t>
            </a:r>
          </a:p>
        </p:txBody>
      </p:sp>
      <p:pic>
        <p:nvPicPr>
          <p:cNvPr id="270" name="autoencoder_simple.png" descr="autoencoder_simple.png"/>
          <p:cNvPicPr>
            <a:picLocks noChangeAspect="1"/>
          </p:cNvPicPr>
          <p:nvPr/>
        </p:nvPicPr>
        <p:blipFill>
          <a:blip r:embed="rId2"/>
          <a:stretch>
            <a:fillRect/>
          </a:stretch>
        </p:blipFill>
        <p:spPr>
          <a:xfrm>
            <a:off x="1838027" y="4080197"/>
            <a:ext cx="10160001" cy="3949701"/>
          </a:xfrm>
          <a:prstGeom prst="rect">
            <a:avLst/>
          </a:prstGeom>
          <a:ln w="12700">
            <a:miter lim="400000"/>
          </a:ln>
        </p:spPr>
      </p:pic>
      <p:sp>
        <p:nvSpPr>
          <p:cNvPr id="271" name="Compression"/>
          <p:cNvSpPr txBox="1"/>
          <p:nvPr/>
        </p:nvSpPr>
        <p:spPr>
          <a:xfrm>
            <a:off x="5312536" y="1675979"/>
            <a:ext cx="2379727"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0"/>
            </a:lvl1pPr>
          </a:lstStyle>
          <a:p>
            <a:r>
              <a:t>Compression</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382</TotalTime>
  <Words>2018</Words>
  <Application>Microsoft Macintosh PowerPoint</Application>
  <PresentationFormat>Custom</PresentationFormat>
  <Paragraphs>256</Paragraphs>
  <Slides>48</Slides>
  <Notes>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Cambria Math</vt:lpstr>
      <vt:lpstr>Helvetica Light</vt:lpstr>
      <vt:lpstr>Helvetica Neue</vt:lpstr>
      <vt:lpstr>Helvetica Neue Light</vt:lpstr>
      <vt:lpstr>Helvetica Neue Medium</vt:lpstr>
      <vt:lpstr>Helvetica Neue Thin</vt:lpstr>
      <vt:lpstr>Monaco</vt:lpstr>
      <vt:lpstr>White</vt:lpstr>
      <vt:lpstr>Deep learning</vt:lpstr>
      <vt:lpstr>Supervised learning</vt:lpstr>
      <vt:lpstr>Unsupervised learning</vt:lpstr>
      <vt:lpstr>Unsupervised learning</vt:lpstr>
      <vt:lpstr>Unsupervised learning</vt:lpstr>
      <vt:lpstr>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Caspar</dc:creator>
  <cp:lastModifiedBy>Microsoft Office User</cp:lastModifiedBy>
  <cp:revision>24</cp:revision>
  <dcterms:modified xsi:type="dcterms:W3CDTF">2019-11-13T14:37:07Z</dcterms:modified>
</cp:coreProperties>
</file>